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95" r:id="rId2"/>
  </p:sldMasterIdLst>
  <p:notesMasterIdLst>
    <p:notesMasterId r:id="rId25"/>
  </p:notesMasterIdLst>
  <p:handoutMasterIdLst>
    <p:handoutMasterId r:id="rId26"/>
  </p:handoutMasterIdLst>
  <p:sldIdLst>
    <p:sldId id="269" r:id="rId3"/>
    <p:sldId id="271" r:id="rId4"/>
    <p:sldId id="303" r:id="rId5"/>
    <p:sldId id="337" r:id="rId6"/>
    <p:sldId id="336" r:id="rId7"/>
    <p:sldId id="338" r:id="rId8"/>
    <p:sldId id="355" r:id="rId9"/>
    <p:sldId id="339" r:id="rId10"/>
    <p:sldId id="342" r:id="rId11"/>
    <p:sldId id="343" r:id="rId12"/>
    <p:sldId id="341" r:id="rId13"/>
    <p:sldId id="344" r:id="rId14"/>
    <p:sldId id="345" r:id="rId15"/>
    <p:sldId id="346" r:id="rId16"/>
    <p:sldId id="347" r:id="rId17"/>
    <p:sldId id="348" r:id="rId18"/>
    <p:sldId id="349" r:id="rId19"/>
    <p:sldId id="351" r:id="rId20"/>
    <p:sldId id="352" r:id="rId21"/>
    <p:sldId id="353" r:id="rId22"/>
    <p:sldId id="354" r:id="rId23"/>
    <p:sldId id="356" r:id="rId24"/>
  </p:sldIdLst>
  <p:sldSz cx="9144000" cy="6858000" type="screen4x3"/>
  <p:notesSz cx="6781800" cy="9906000"/>
  <p:custDataLst>
    <p:tags r:id="rId27"/>
  </p:custDataLst>
  <p:defaultTextStyle>
    <a:defPPr>
      <a:defRPr lang="en-GB"/>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000000"/>
    <a:srgbClr val="0F228B"/>
    <a:srgbClr val="8DC1F7"/>
    <a:srgbClr val="009AE1"/>
    <a:srgbClr val="0E95D7"/>
    <a:srgbClr val="881AA3"/>
    <a:srgbClr val="F4A33E"/>
    <a:srgbClr val="0960AC"/>
    <a:srgbClr val="2182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00" autoAdjust="0"/>
    <p:restoredTop sz="85680" autoAdjust="0"/>
  </p:normalViewPr>
  <p:slideViewPr>
    <p:cSldViewPr showGuides="1">
      <p:cViewPr>
        <p:scale>
          <a:sx n="70" d="100"/>
          <a:sy n="70" d="100"/>
        </p:scale>
        <p:origin x="2002" y="22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1026"/>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GB" altLang="en-US"/>
          </a:p>
        </p:txBody>
      </p:sp>
      <p:sp>
        <p:nvSpPr>
          <p:cNvPr id="47107" name="Rectangle 1027"/>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GB" altLang="en-US"/>
          </a:p>
        </p:txBody>
      </p:sp>
      <p:sp>
        <p:nvSpPr>
          <p:cNvPr id="47108" name="Rectangle 1028"/>
          <p:cNvSpPr>
            <a:spLocks noGrp="1" noChangeArrowheads="1"/>
          </p:cNvSpPr>
          <p:nvPr>
            <p:ph type="ftr" sz="quarter" idx="2"/>
          </p:nvPr>
        </p:nvSpPr>
        <p:spPr bwMode="auto">
          <a:xfrm>
            <a:off x="0" y="9410700"/>
            <a:ext cx="2938463"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GB" altLang="en-US"/>
          </a:p>
        </p:txBody>
      </p:sp>
      <p:sp>
        <p:nvSpPr>
          <p:cNvPr id="47109" name="Rectangle 1029"/>
          <p:cNvSpPr>
            <a:spLocks noGrp="1" noChangeArrowheads="1"/>
          </p:cNvSpPr>
          <p:nvPr>
            <p:ph type="sldNum" sz="quarter" idx="3"/>
          </p:nvPr>
        </p:nvSpPr>
        <p:spPr bwMode="auto">
          <a:xfrm>
            <a:off x="3843338" y="9410700"/>
            <a:ext cx="2938462"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8819A2C5-D425-418A-813C-D2056631D7C5}" type="slidenum">
              <a:rPr lang="en-GB" altLang="en-US"/>
              <a:pPr>
                <a:defRPr/>
              </a:pPr>
              <a:t>‹#›</a:t>
            </a:fld>
            <a:endParaRPr lang="en-GB" altLang="en-US"/>
          </a:p>
        </p:txBody>
      </p:sp>
    </p:spTree>
    <p:extLst>
      <p:ext uri="{BB962C8B-B14F-4D97-AF65-F5344CB8AC3E}">
        <p14:creationId xmlns:p14="http://schemas.microsoft.com/office/powerpoint/2010/main" val="3791946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050"/>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GB" altLang="en-US"/>
          </a:p>
        </p:txBody>
      </p:sp>
      <p:sp>
        <p:nvSpPr>
          <p:cNvPr id="16387" name="Rectangle 2051"/>
          <p:cNvSpPr>
            <a:spLocks noGrp="1" noChangeArrowheads="1"/>
          </p:cNvSpPr>
          <p:nvPr>
            <p:ph type="dt" idx="1"/>
          </p:nvPr>
        </p:nvSpPr>
        <p:spPr bwMode="auto">
          <a:xfrm>
            <a:off x="3843338" y="0"/>
            <a:ext cx="2938462"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GB" altLang="en-US"/>
          </a:p>
        </p:txBody>
      </p:sp>
      <p:sp>
        <p:nvSpPr>
          <p:cNvPr id="8196" name="Rectangle 2052"/>
          <p:cNvSpPr>
            <a:spLocks noGrp="1" noRot="1" noChangeAspect="1" noChangeArrowheads="1" noTextEdit="1"/>
          </p:cNvSpPr>
          <p:nvPr>
            <p:ph type="sldImg" idx="2"/>
          </p:nvPr>
        </p:nvSpPr>
        <p:spPr bwMode="auto">
          <a:xfrm>
            <a:off x="914400" y="742950"/>
            <a:ext cx="4953000" cy="371475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6389" name="Rectangle 2053"/>
          <p:cNvSpPr>
            <a:spLocks noGrp="1" noChangeArrowheads="1"/>
          </p:cNvSpPr>
          <p:nvPr>
            <p:ph type="body" sz="quarter" idx="3"/>
          </p:nvPr>
        </p:nvSpPr>
        <p:spPr bwMode="auto">
          <a:xfrm>
            <a:off x="904875" y="4705350"/>
            <a:ext cx="4972050" cy="445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16390" name="Rectangle 2054"/>
          <p:cNvSpPr>
            <a:spLocks noGrp="1" noChangeArrowheads="1"/>
          </p:cNvSpPr>
          <p:nvPr>
            <p:ph type="ftr" sz="quarter" idx="4"/>
          </p:nvPr>
        </p:nvSpPr>
        <p:spPr bwMode="auto">
          <a:xfrm>
            <a:off x="0" y="9410700"/>
            <a:ext cx="2938463"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GB" altLang="en-US"/>
          </a:p>
        </p:txBody>
      </p:sp>
      <p:sp>
        <p:nvSpPr>
          <p:cNvPr id="16391" name="Rectangle 2055"/>
          <p:cNvSpPr>
            <a:spLocks noGrp="1" noChangeArrowheads="1"/>
          </p:cNvSpPr>
          <p:nvPr>
            <p:ph type="sldNum" sz="quarter" idx="5"/>
          </p:nvPr>
        </p:nvSpPr>
        <p:spPr bwMode="auto">
          <a:xfrm>
            <a:off x="3843338" y="9410700"/>
            <a:ext cx="2938462"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74F9E15A-2DDD-48A4-81E6-2EDEC1199FAA}" type="slidenum">
              <a:rPr lang="en-GB" altLang="en-US"/>
              <a:pPr>
                <a:defRPr/>
              </a:pPr>
              <a:t>‹#›</a:t>
            </a:fld>
            <a:endParaRPr lang="en-GB" altLang="en-US"/>
          </a:p>
        </p:txBody>
      </p:sp>
    </p:spTree>
    <p:extLst>
      <p:ext uri="{BB962C8B-B14F-4D97-AF65-F5344CB8AC3E}">
        <p14:creationId xmlns:p14="http://schemas.microsoft.com/office/powerpoint/2010/main" val="12510948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1</a:t>
            </a:fld>
            <a:endParaRPr lang="en-GB" altLang="en-US"/>
          </a:p>
        </p:txBody>
      </p:sp>
    </p:spTree>
    <p:extLst>
      <p:ext uri="{BB962C8B-B14F-4D97-AF65-F5344CB8AC3E}">
        <p14:creationId xmlns:p14="http://schemas.microsoft.com/office/powerpoint/2010/main" val="427453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11</a:t>
            </a:fld>
            <a:endParaRPr lang="en-GB" altLang="en-US" dirty="0"/>
          </a:p>
        </p:txBody>
      </p:sp>
    </p:spTree>
    <p:extLst>
      <p:ext uri="{BB962C8B-B14F-4D97-AF65-F5344CB8AC3E}">
        <p14:creationId xmlns:p14="http://schemas.microsoft.com/office/powerpoint/2010/main" val="2227972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12</a:t>
            </a:fld>
            <a:endParaRPr lang="en-GB" altLang="en-US" dirty="0"/>
          </a:p>
        </p:txBody>
      </p:sp>
    </p:spTree>
    <p:extLst>
      <p:ext uri="{BB962C8B-B14F-4D97-AF65-F5344CB8AC3E}">
        <p14:creationId xmlns:p14="http://schemas.microsoft.com/office/powerpoint/2010/main" val="282265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13</a:t>
            </a:fld>
            <a:endParaRPr lang="en-GB" altLang="en-US" dirty="0"/>
          </a:p>
        </p:txBody>
      </p:sp>
    </p:spTree>
    <p:extLst>
      <p:ext uri="{BB962C8B-B14F-4D97-AF65-F5344CB8AC3E}">
        <p14:creationId xmlns:p14="http://schemas.microsoft.com/office/powerpoint/2010/main" val="423208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14</a:t>
            </a:fld>
            <a:endParaRPr lang="en-GB" altLang="en-US" dirty="0"/>
          </a:p>
        </p:txBody>
      </p:sp>
    </p:spTree>
    <p:extLst>
      <p:ext uri="{BB962C8B-B14F-4D97-AF65-F5344CB8AC3E}">
        <p14:creationId xmlns:p14="http://schemas.microsoft.com/office/powerpoint/2010/main" val="1409689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15</a:t>
            </a:fld>
            <a:endParaRPr lang="en-GB" altLang="en-US" dirty="0"/>
          </a:p>
        </p:txBody>
      </p:sp>
    </p:spTree>
    <p:extLst>
      <p:ext uri="{BB962C8B-B14F-4D97-AF65-F5344CB8AC3E}">
        <p14:creationId xmlns:p14="http://schemas.microsoft.com/office/powerpoint/2010/main" val="255174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16</a:t>
            </a:fld>
            <a:endParaRPr lang="en-GB" altLang="en-US" dirty="0"/>
          </a:p>
        </p:txBody>
      </p:sp>
    </p:spTree>
    <p:extLst>
      <p:ext uri="{BB962C8B-B14F-4D97-AF65-F5344CB8AC3E}">
        <p14:creationId xmlns:p14="http://schemas.microsoft.com/office/powerpoint/2010/main" val="4037262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17</a:t>
            </a:fld>
            <a:endParaRPr lang="en-GB" altLang="en-US" dirty="0"/>
          </a:p>
        </p:txBody>
      </p:sp>
    </p:spTree>
    <p:extLst>
      <p:ext uri="{BB962C8B-B14F-4D97-AF65-F5344CB8AC3E}">
        <p14:creationId xmlns:p14="http://schemas.microsoft.com/office/powerpoint/2010/main" val="3959178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18</a:t>
            </a:fld>
            <a:endParaRPr lang="en-GB" altLang="en-US" dirty="0"/>
          </a:p>
        </p:txBody>
      </p:sp>
    </p:spTree>
    <p:extLst>
      <p:ext uri="{BB962C8B-B14F-4D97-AF65-F5344CB8AC3E}">
        <p14:creationId xmlns:p14="http://schemas.microsoft.com/office/powerpoint/2010/main" val="1839114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19</a:t>
            </a:fld>
            <a:endParaRPr lang="en-GB" altLang="en-US" dirty="0"/>
          </a:p>
        </p:txBody>
      </p:sp>
    </p:spTree>
    <p:extLst>
      <p:ext uri="{BB962C8B-B14F-4D97-AF65-F5344CB8AC3E}">
        <p14:creationId xmlns:p14="http://schemas.microsoft.com/office/powerpoint/2010/main" val="704578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20</a:t>
            </a:fld>
            <a:endParaRPr lang="en-GB" altLang="en-US" dirty="0"/>
          </a:p>
        </p:txBody>
      </p:sp>
    </p:spTree>
    <p:extLst>
      <p:ext uri="{BB962C8B-B14F-4D97-AF65-F5344CB8AC3E}">
        <p14:creationId xmlns:p14="http://schemas.microsoft.com/office/powerpoint/2010/main" val="252774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2</a:t>
            </a:fld>
            <a:endParaRPr lang="en-GB" altLang="en-US"/>
          </a:p>
        </p:txBody>
      </p:sp>
    </p:spTree>
    <p:extLst>
      <p:ext uri="{BB962C8B-B14F-4D97-AF65-F5344CB8AC3E}">
        <p14:creationId xmlns:p14="http://schemas.microsoft.com/office/powerpoint/2010/main" val="125097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21</a:t>
            </a:fld>
            <a:endParaRPr lang="en-GB" altLang="en-US" dirty="0"/>
          </a:p>
        </p:txBody>
      </p:sp>
    </p:spTree>
    <p:extLst>
      <p:ext uri="{BB962C8B-B14F-4D97-AF65-F5344CB8AC3E}">
        <p14:creationId xmlns:p14="http://schemas.microsoft.com/office/powerpoint/2010/main" val="329481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3</a:t>
            </a:fld>
            <a:endParaRPr lang="en-GB" altLang="en-US" dirty="0"/>
          </a:p>
        </p:txBody>
      </p:sp>
    </p:spTree>
    <p:extLst>
      <p:ext uri="{BB962C8B-B14F-4D97-AF65-F5344CB8AC3E}">
        <p14:creationId xmlns:p14="http://schemas.microsoft.com/office/powerpoint/2010/main" val="2418496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4</a:t>
            </a:fld>
            <a:endParaRPr lang="en-GB" altLang="en-US" dirty="0"/>
          </a:p>
        </p:txBody>
      </p:sp>
    </p:spTree>
    <p:extLst>
      <p:ext uri="{BB962C8B-B14F-4D97-AF65-F5344CB8AC3E}">
        <p14:creationId xmlns:p14="http://schemas.microsoft.com/office/powerpoint/2010/main" val="185817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5</a:t>
            </a:fld>
            <a:endParaRPr lang="en-GB" altLang="en-US" dirty="0"/>
          </a:p>
        </p:txBody>
      </p:sp>
    </p:spTree>
    <p:extLst>
      <p:ext uri="{BB962C8B-B14F-4D97-AF65-F5344CB8AC3E}">
        <p14:creationId xmlns:p14="http://schemas.microsoft.com/office/powerpoint/2010/main" val="3223334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6</a:t>
            </a:fld>
            <a:endParaRPr lang="en-GB" altLang="en-US" dirty="0"/>
          </a:p>
        </p:txBody>
      </p:sp>
    </p:spTree>
    <p:extLst>
      <p:ext uri="{BB962C8B-B14F-4D97-AF65-F5344CB8AC3E}">
        <p14:creationId xmlns:p14="http://schemas.microsoft.com/office/powerpoint/2010/main" val="860103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8</a:t>
            </a:fld>
            <a:endParaRPr lang="en-GB" altLang="en-US" dirty="0"/>
          </a:p>
        </p:txBody>
      </p:sp>
    </p:spTree>
    <p:extLst>
      <p:ext uri="{BB962C8B-B14F-4D97-AF65-F5344CB8AC3E}">
        <p14:creationId xmlns:p14="http://schemas.microsoft.com/office/powerpoint/2010/main" val="418348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9</a:t>
            </a:fld>
            <a:endParaRPr lang="en-GB" altLang="en-US" dirty="0"/>
          </a:p>
        </p:txBody>
      </p:sp>
    </p:spTree>
    <p:extLst>
      <p:ext uri="{BB962C8B-B14F-4D97-AF65-F5344CB8AC3E}">
        <p14:creationId xmlns:p14="http://schemas.microsoft.com/office/powerpoint/2010/main" val="1193748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10</a:t>
            </a:fld>
            <a:endParaRPr lang="en-GB" altLang="en-US" dirty="0"/>
          </a:p>
        </p:txBody>
      </p:sp>
    </p:spTree>
    <p:extLst>
      <p:ext uri="{BB962C8B-B14F-4D97-AF65-F5344CB8AC3E}">
        <p14:creationId xmlns:p14="http://schemas.microsoft.com/office/powerpoint/2010/main" val="2761328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descr="WMG-PowerpointBackgrounds.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9156" name="Rectangle 4"/>
          <p:cNvSpPr>
            <a:spLocks noGrp="1" noChangeArrowheads="1"/>
          </p:cNvSpPr>
          <p:nvPr>
            <p:ph type="subTitle" idx="1"/>
          </p:nvPr>
        </p:nvSpPr>
        <p:spPr>
          <a:xfrm>
            <a:off x="107504" y="5013175"/>
            <a:ext cx="6400800" cy="1327299"/>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395351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5F2DA786-226B-42DD-93E8-A1CF6097432C}" type="slidenum">
              <a:rPr lang="en-GB" altLang="en-US"/>
              <a:pPr>
                <a:defRPr/>
              </a:pPr>
              <a:t>‹#›</a:t>
            </a:fld>
            <a:endParaRPr lang="en-GB" altLang="en-US"/>
          </a:p>
        </p:txBody>
      </p:sp>
    </p:spTree>
    <p:extLst>
      <p:ext uri="{BB962C8B-B14F-4D97-AF65-F5344CB8AC3E}">
        <p14:creationId xmlns:p14="http://schemas.microsoft.com/office/powerpoint/2010/main" val="762999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A548C52-FFFD-49F6-B265-F7E72DF156EB}" type="slidenum">
              <a:rPr lang="en-GB" altLang="en-US"/>
              <a:pPr>
                <a:defRPr/>
              </a:pPr>
              <a:t>‹#›</a:t>
            </a:fld>
            <a:endParaRPr lang="en-GB" altLang="en-US"/>
          </a:p>
        </p:txBody>
      </p:sp>
    </p:spTree>
    <p:extLst>
      <p:ext uri="{BB962C8B-B14F-4D97-AF65-F5344CB8AC3E}">
        <p14:creationId xmlns:p14="http://schemas.microsoft.com/office/powerpoint/2010/main" val="2605378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257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228600"/>
            <a:ext cx="5676900" cy="5257800"/>
          </a:xfrm>
        </p:spPr>
        <p:txBody>
          <a:bodyPr vert="eaVert"/>
          <a:lstStyle>
            <a:lvl1pPr marL="457200" indent="-4572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7A5EEF6-EF9C-46E6-8B5F-3F5CA92D3B8D}" type="slidenum">
              <a:rPr lang="en-GB" altLang="en-US"/>
              <a:pPr>
                <a:defRPr/>
              </a:pPr>
              <a:t>‹#›</a:t>
            </a:fld>
            <a:endParaRPr lang="en-GB" altLang="en-US"/>
          </a:p>
        </p:txBody>
      </p:sp>
    </p:spTree>
    <p:extLst>
      <p:ext uri="{BB962C8B-B14F-4D97-AF65-F5344CB8AC3E}">
        <p14:creationId xmlns:p14="http://schemas.microsoft.com/office/powerpoint/2010/main" val="209089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457200" indent="-457200" algn="ctr">
              <a:buFontTx/>
              <a:buBlip>
                <a:blip r:embed="rId2"/>
              </a:buBlip>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fld id="{85384978-FF33-4943-AA93-CA0F6CF72124}" type="datetimeFigureOut">
              <a:rPr lang="en-GB" smtClean="0"/>
              <a:t>13/09/2021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2729723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13/09/2021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81613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84978-FF33-4943-AA93-CA0F6CF72124}" type="datetimeFigureOut">
              <a:rPr lang="en-GB" smtClean="0"/>
              <a:t>13/09/2021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510586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5384978-FF33-4943-AA93-CA0F6CF72124}" type="datetimeFigureOut">
              <a:rPr lang="en-GB" smtClean="0"/>
              <a:t>13/09/2021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878980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5384978-FF33-4943-AA93-CA0F6CF72124}" type="datetimeFigureOut">
              <a:rPr lang="en-GB" smtClean="0"/>
              <a:t>13/09/2021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56895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1143000"/>
          </a:xfr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5384978-FF33-4943-AA93-CA0F6CF72124}" type="datetimeFigureOut">
              <a:rPr lang="en-GB" smtClean="0"/>
              <a:t>13/09/2021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454977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84978-FF33-4943-AA93-CA0F6CF72124}" type="datetimeFigureOut">
              <a:rPr lang="en-GB" smtClean="0"/>
              <a:t>13/09/2021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38272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2" name="Picture 1" descr="WMG-PowerpointBackgrounds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9155" name="Rectangle 3"/>
          <p:cNvSpPr>
            <a:spLocks noGrp="1" noChangeArrowheads="1"/>
          </p:cNvSpPr>
          <p:nvPr>
            <p:ph type="ctrTitle"/>
          </p:nvPr>
        </p:nvSpPr>
        <p:spPr>
          <a:xfrm>
            <a:off x="251520" y="2780928"/>
            <a:ext cx="7056784" cy="1296144"/>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259432" y="4045917"/>
            <a:ext cx="6400800" cy="1327299"/>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3187238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7052" y="404664"/>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177281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13/09/2021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828947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13/09/2021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031633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13/09/2021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002134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13/09/2021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79357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marL="457200" indent="-457200">
              <a:buFontTx/>
              <a:buBlip>
                <a:blip r:embed="rId2"/>
              </a:buBlip>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E70D8804-937B-40C3-8369-0CF62D082B6D}" type="slidenum">
              <a:rPr lang="en-GB" altLang="en-US"/>
              <a:pPr>
                <a:defRPr/>
              </a:pPr>
              <a:t>‹#›</a:t>
            </a:fld>
            <a:endParaRPr lang="en-GB" altLang="en-US"/>
          </a:p>
        </p:txBody>
      </p:sp>
    </p:spTree>
    <p:extLst>
      <p:ext uri="{BB962C8B-B14F-4D97-AF65-F5344CB8AC3E}">
        <p14:creationId xmlns:p14="http://schemas.microsoft.com/office/powerpoint/2010/main" val="948784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WMG-PowerpointBackgrounds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bwMode="auto">
          <a:xfrm>
            <a:off x="0" y="5661248"/>
            <a:ext cx="9154649"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hasCustomPrompt="1"/>
          </p:nvPr>
        </p:nvSpPr>
        <p:spPr>
          <a:xfrm>
            <a:off x="685800" y="1550979"/>
            <a:ext cx="7772400" cy="1362075"/>
          </a:xfrm>
        </p:spPr>
        <p:txBody>
          <a:bodyPr anchor="t"/>
          <a:lstStyle>
            <a:lvl1pPr algn="l">
              <a:defRPr sz="4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t"/>
          <a:lstStyle>
            <a:lvl1pPr marL="457200" indent="-457200">
              <a:buFontTx/>
              <a:buBlip>
                <a:blip r:embed="rId3"/>
              </a:buBlip>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DF8B94E-925D-4A32-90AE-A4FAA5B8065E}" type="slidenum">
              <a:rPr lang="en-GB" altLang="en-US"/>
              <a:pPr>
                <a:defRPr/>
              </a:pPr>
              <a:t>‹#›</a:t>
            </a:fld>
            <a:endParaRPr lang="en-GB" altLang="en-US"/>
          </a:p>
        </p:txBody>
      </p:sp>
    </p:spTree>
    <p:extLst>
      <p:ext uri="{BB962C8B-B14F-4D97-AF65-F5344CB8AC3E}">
        <p14:creationId xmlns:p14="http://schemas.microsoft.com/office/powerpoint/2010/main" val="230471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371600"/>
            <a:ext cx="3810000" cy="4114800"/>
          </a:xfrm>
        </p:spPr>
        <p:txBody>
          <a:bodyPr/>
          <a:lstStyle>
            <a:lvl1pPr marL="457200" indent="-457200">
              <a:buFontTx/>
              <a:buBlip>
                <a:blip r:embed="rId2"/>
              </a:buBlip>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371600"/>
            <a:ext cx="3810000" cy="4114800"/>
          </a:xfrm>
        </p:spPr>
        <p:txBody>
          <a:bodyPr/>
          <a:lstStyle>
            <a:lvl1pPr marL="457200" indent="-457200">
              <a:buFontTx/>
              <a:buBlip>
                <a:blip r:embed="rId2"/>
              </a:buBlip>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8A76B3E9-7FF0-4902-80F9-E8997D5A0E30}" type="slidenum">
              <a:rPr lang="en-GB" altLang="en-US"/>
              <a:pPr>
                <a:defRPr/>
              </a:pPr>
              <a:t>‹#›</a:t>
            </a:fld>
            <a:endParaRPr lang="en-GB" altLang="en-US"/>
          </a:p>
        </p:txBody>
      </p:sp>
    </p:spTree>
    <p:extLst>
      <p:ext uri="{BB962C8B-B14F-4D97-AF65-F5344CB8AC3E}">
        <p14:creationId xmlns:p14="http://schemas.microsoft.com/office/powerpoint/2010/main" val="3045283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457200" indent="-457200">
              <a:buFontTx/>
              <a:buBlip>
                <a:blip r:embed="rId2"/>
              </a:buBlip>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457200" indent="-457200">
              <a:buFontTx/>
              <a:buBlip>
                <a:blip r:embed="rId2"/>
              </a:buBlip>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pPr>
              <a:defRPr/>
            </a:pPr>
            <a:fld id="{57203937-7804-4435-8F73-564F70BF0477}" type="slidenum">
              <a:rPr lang="en-GB" altLang="en-US"/>
              <a:pPr>
                <a:defRPr/>
              </a:pPr>
              <a:t>‹#›</a:t>
            </a:fld>
            <a:endParaRPr lang="en-GB" altLang="en-US"/>
          </a:p>
        </p:txBody>
      </p:sp>
    </p:spTree>
    <p:extLst>
      <p:ext uri="{BB962C8B-B14F-4D97-AF65-F5344CB8AC3E}">
        <p14:creationId xmlns:p14="http://schemas.microsoft.com/office/powerpoint/2010/main" val="224697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D89CFF8C-A83F-461F-AEDD-249687053BE5}" type="slidenum">
              <a:rPr lang="en-GB" altLang="en-US"/>
              <a:pPr>
                <a:defRPr/>
              </a:pPr>
              <a:t>‹#›</a:t>
            </a:fld>
            <a:endParaRPr lang="en-GB" altLang="en-US"/>
          </a:p>
        </p:txBody>
      </p:sp>
    </p:spTree>
    <p:extLst>
      <p:ext uri="{BB962C8B-B14F-4D97-AF65-F5344CB8AC3E}">
        <p14:creationId xmlns:p14="http://schemas.microsoft.com/office/powerpoint/2010/main" val="234708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pPr>
              <a:defRPr/>
            </a:pPr>
            <a:fld id="{F8DD0086-8934-43DE-AB7F-FE2D8ACF740C}" type="slidenum">
              <a:rPr lang="en-GB" altLang="en-US"/>
              <a:pPr>
                <a:defRPr/>
              </a:pPr>
              <a:t>‹#›</a:t>
            </a:fld>
            <a:endParaRPr lang="en-GB" altLang="en-US"/>
          </a:p>
        </p:txBody>
      </p:sp>
    </p:spTree>
    <p:extLst>
      <p:ext uri="{BB962C8B-B14F-4D97-AF65-F5344CB8AC3E}">
        <p14:creationId xmlns:p14="http://schemas.microsoft.com/office/powerpoint/2010/main" val="2379062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marL="457200" indent="-457200">
              <a:buFontTx/>
              <a:buBlip>
                <a:blip r:embed="rId2"/>
              </a:buBlip>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64278CB3-4A42-4C7D-9227-6531CAA8D3EB}" type="slidenum">
              <a:rPr lang="en-GB" altLang="en-US"/>
              <a:pPr>
                <a:defRPr/>
              </a:pPr>
              <a:t>‹#›</a:t>
            </a:fld>
            <a:endParaRPr lang="en-GB" altLang="en-US"/>
          </a:p>
        </p:txBody>
      </p:sp>
    </p:spTree>
    <p:extLst>
      <p:ext uri="{BB962C8B-B14F-4D97-AF65-F5344CB8AC3E}">
        <p14:creationId xmlns:p14="http://schemas.microsoft.com/office/powerpoint/2010/main" val="369416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6.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WMG-PowerpointBackgrounds4.jp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27" name="Rectangle 2"/>
          <p:cNvSpPr>
            <a:spLocks noGrp="1" noChangeArrowheads="1"/>
          </p:cNvSpPr>
          <p:nvPr>
            <p:ph type="title"/>
          </p:nvPr>
        </p:nvSpPr>
        <p:spPr bwMode="auto">
          <a:xfrm>
            <a:off x="685800" y="228600"/>
            <a:ext cx="77724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Master title style</a:t>
            </a:r>
          </a:p>
        </p:txBody>
      </p:sp>
      <p:sp>
        <p:nvSpPr>
          <p:cNvPr id="1028" name="Rectangle 3"/>
          <p:cNvSpPr>
            <a:spLocks noGrp="1" noChangeArrowheads="1"/>
          </p:cNvSpPr>
          <p:nvPr>
            <p:ph type="body" idx="1"/>
          </p:nvPr>
        </p:nvSpPr>
        <p:spPr bwMode="auto">
          <a:xfrm>
            <a:off x="685800" y="13716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2" name="Rectangle 4"/>
          <p:cNvSpPr>
            <a:spLocks noGrp="1" noChangeArrowheads="1"/>
          </p:cNvSpPr>
          <p:nvPr>
            <p:ph type="dt" sz="half" idx="2"/>
          </p:nvPr>
        </p:nvSpPr>
        <p:spPr bwMode="auto">
          <a:xfrm>
            <a:off x="152400" y="55626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cs typeface="+mn-cs"/>
              </a:defRPr>
            </a:lvl1pPr>
          </a:lstStyle>
          <a:p>
            <a:pPr>
              <a:defRPr/>
            </a:pPr>
            <a:endParaRPr lang="en-GB" altLang="en-US"/>
          </a:p>
        </p:txBody>
      </p:sp>
      <p:sp>
        <p:nvSpPr>
          <p:cNvPr id="1029" name="Rectangle 5"/>
          <p:cNvSpPr>
            <a:spLocks noGrp="1" noChangeArrowheads="1"/>
          </p:cNvSpPr>
          <p:nvPr>
            <p:ph type="ftr" sz="quarter" idx="3"/>
          </p:nvPr>
        </p:nvSpPr>
        <p:spPr bwMode="auto">
          <a:xfrm>
            <a:off x="3276600" y="55626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cs typeface="+mn-cs"/>
              </a:defRPr>
            </a:lvl1pPr>
          </a:lstStyle>
          <a:p>
            <a:pPr>
              <a:defRPr/>
            </a:pPr>
            <a:endParaRPr lang="en-GB" altLang="en-US"/>
          </a:p>
        </p:txBody>
      </p:sp>
      <p:sp>
        <p:nvSpPr>
          <p:cNvPr id="1030" name="Rectangle 6"/>
          <p:cNvSpPr>
            <a:spLocks noGrp="1" noChangeArrowheads="1"/>
          </p:cNvSpPr>
          <p:nvPr>
            <p:ph type="sldNum" sz="quarter" idx="4"/>
          </p:nvPr>
        </p:nvSpPr>
        <p:spPr bwMode="auto">
          <a:xfrm>
            <a:off x="7010400" y="55626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fld id="{8B2FC1F5-3F11-4F4C-98D3-E04A951B33C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94" r:id="rId1"/>
    <p:sldLayoutId id="2147483707"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400" b="1">
          <a:solidFill>
            <a:schemeClr val="tx2"/>
          </a:solidFill>
          <a:latin typeface="Calibri" pitchFamily="34" charset="0"/>
        </a:defRPr>
      </a:lvl2pPr>
      <a:lvl3pPr algn="l" rtl="0" eaLnBrk="1" fontAlgn="base" hangingPunct="1">
        <a:spcBef>
          <a:spcPct val="0"/>
        </a:spcBef>
        <a:spcAft>
          <a:spcPct val="0"/>
        </a:spcAft>
        <a:defRPr sz="4400" b="1">
          <a:solidFill>
            <a:schemeClr val="tx2"/>
          </a:solidFill>
          <a:latin typeface="Calibri" pitchFamily="34" charset="0"/>
        </a:defRPr>
      </a:lvl3pPr>
      <a:lvl4pPr algn="l" rtl="0" eaLnBrk="1" fontAlgn="base" hangingPunct="1">
        <a:spcBef>
          <a:spcPct val="0"/>
        </a:spcBef>
        <a:spcAft>
          <a:spcPct val="0"/>
        </a:spcAft>
        <a:defRPr sz="4400" b="1">
          <a:solidFill>
            <a:schemeClr val="tx2"/>
          </a:solidFill>
          <a:latin typeface="Calibri" pitchFamily="34" charset="0"/>
        </a:defRPr>
      </a:lvl4pPr>
      <a:lvl5pPr algn="l" rtl="0" eaLnBrk="1" fontAlgn="base" hangingPunct="1">
        <a:spcBef>
          <a:spcPct val="0"/>
        </a:spcBef>
        <a:spcAft>
          <a:spcPct val="0"/>
        </a:spcAft>
        <a:defRPr sz="4400" b="1">
          <a:solidFill>
            <a:schemeClr val="tx2"/>
          </a:solidFill>
          <a:latin typeface="Calibri" pitchFamily="34" charset="0"/>
        </a:defRPr>
      </a:lvl5pPr>
      <a:lvl6pPr marL="457200" algn="l" rtl="0" eaLnBrk="1" fontAlgn="base" hangingPunct="1">
        <a:spcBef>
          <a:spcPct val="0"/>
        </a:spcBef>
        <a:spcAft>
          <a:spcPct val="0"/>
        </a:spcAft>
        <a:defRPr sz="4400" b="1">
          <a:solidFill>
            <a:schemeClr val="tx2"/>
          </a:solidFill>
          <a:latin typeface="Arial" charset="0"/>
        </a:defRPr>
      </a:lvl6pPr>
      <a:lvl7pPr marL="914400" algn="l" rtl="0" eaLnBrk="1" fontAlgn="base" hangingPunct="1">
        <a:spcBef>
          <a:spcPct val="0"/>
        </a:spcBef>
        <a:spcAft>
          <a:spcPct val="0"/>
        </a:spcAft>
        <a:defRPr sz="4400" b="1">
          <a:solidFill>
            <a:schemeClr val="tx2"/>
          </a:solidFill>
          <a:latin typeface="Arial" charset="0"/>
        </a:defRPr>
      </a:lvl7pPr>
      <a:lvl8pPr marL="1371600" algn="l" rtl="0" eaLnBrk="1" fontAlgn="base" hangingPunct="1">
        <a:spcBef>
          <a:spcPct val="0"/>
        </a:spcBef>
        <a:spcAft>
          <a:spcPct val="0"/>
        </a:spcAft>
        <a:defRPr sz="4400" b="1">
          <a:solidFill>
            <a:schemeClr val="tx2"/>
          </a:solidFill>
          <a:latin typeface="Arial" charset="0"/>
        </a:defRPr>
      </a:lvl8pPr>
      <a:lvl9pPr marL="1828800" algn="l" rtl="0" eaLnBrk="1" fontAlgn="base" hangingPunct="1">
        <a:spcBef>
          <a:spcPct val="0"/>
        </a:spcBef>
        <a:spcAft>
          <a:spcPct val="0"/>
        </a:spcAft>
        <a:defRPr sz="4400" b="1">
          <a:solidFill>
            <a:schemeClr val="tx2"/>
          </a:solidFill>
          <a:latin typeface="Arial" charset="0"/>
        </a:defRPr>
      </a:lvl9pPr>
    </p:titleStyle>
    <p:bodyStyle>
      <a:lvl1pPr marL="457200" indent="-457200" algn="l" rtl="0" eaLnBrk="1" fontAlgn="base" hangingPunct="1">
        <a:spcBef>
          <a:spcPct val="20000"/>
        </a:spcBef>
        <a:spcAft>
          <a:spcPct val="0"/>
        </a:spcAft>
        <a:buFontTx/>
        <a:buBlip>
          <a:blip r:embed="rId15"/>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WMG-PowerpointBackgrounds3.jp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384978-FF33-4943-AA93-CA0F6CF72124}" type="datetimeFigureOut">
              <a:rPr lang="en-GB" smtClean="0"/>
              <a:t>13/09/2021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35110-1EFC-4265-8B99-12D554FCCDAB}" type="slidenum">
              <a:rPr lang="en-GB" smtClean="0"/>
              <a:t>‹#›</a:t>
            </a:fld>
            <a:endParaRPr lang="en-GB"/>
          </a:p>
        </p:txBody>
      </p:sp>
    </p:spTree>
    <p:extLst>
      <p:ext uri="{BB962C8B-B14F-4D97-AF65-F5344CB8AC3E}">
        <p14:creationId xmlns:p14="http://schemas.microsoft.com/office/powerpoint/2010/main" val="189591948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Tx/>
        <a:buBlip>
          <a:blip r:embed="rId14"/>
        </a:buBlip>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picpedia.org/highway-signs/q/questions.html" TargetMode="External"/><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098" name="Title 1"/>
          <p:cNvSpPr>
            <a:spLocks noGrp="1"/>
          </p:cNvSpPr>
          <p:nvPr>
            <p:ph type="ctrTitle" idx="4294967295"/>
          </p:nvPr>
        </p:nvSpPr>
        <p:spPr>
          <a:xfrm>
            <a:off x="175493" y="4911953"/>
            <a:ext cx="7056784" cy="1080120"/>
          </a:xfrm>
        </p:spPr>
        <p:txBody>
          <a:bodyPr/>
          <a:lstStyle/>
          <a:p>
            <a:r>
              <a:rPr lang="en-GB" altLang="en-US" sz="3600" dirty="0">
                <a:latin typeface="Garamond" panose="02020404030301010803" pitchFamily="18" charset="0"/>
              </a:rPr>
              <a:t>Using Machine Learning Methods to Automate an Academic Course Timetabling Process</a:t>
            </a:r>
          </a:p>
        </p:txBody>
      </p:sp>
      <p:sp>
        <p:nvSpPr>
          <p:cNvPr id="4099" name="Subtitle 2"/>
          <p:cNvSpPr>
            <a:spLocks noGrp="1"/>
          </p:cNvSpPr>
          <p:nvPr>
            <p:ph type="subTitle" idx="1"/>
          </p:nvPr>
        </p:nvSpPr>
        <p:spPr>
          <a:xfrm>
            <a:off x="179512" y="6237312"/>
            <a:ext cx="8280920" cy="1512164"/>
          </a:xfrm>
        </p:spPr>
        <p:txBody>
          <a:bodyPr/>
          <a:lstStyle/>
          <a:p>
            <a:r>
              <a:rPr lang="en-GB" altLang="en-US" sz="3000" dirty="0">
                <a:latin typeface="Garamond" panose="02020404030301010803" pitchFamily="18" charset="0"/>
              </a:rPr>
              <a:t>Areeb Shafqat: WMG, University of Warwick</a:t>
            </a:r>
          </a:p>
        </p:txBody>
      </p:sp>
      <p:pic>
        <p:nvPicPr>
          <p:cNvPr id="2050" name="Picture 2" descr="Image result for research transparent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99392"/>
            <a:ext cx="7944817" cy="48176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136904" cy="1066800"/>
          </a:xfrm>
        </p:spPr>
        <p:txBody>
          <a:bodyPr/>
          <a:lstStyle/>
          <a:p>
            <a:r>
              <a:rPr lang="en-GB" sz="4000" dirty="0">
                <a:latin typeface="Garamond" panose="02020404030301010803" pitchFamily="18" charset="0"/>
              </a:rPr>
              <a:t>2.4 Generative Adversarial Network</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10</a:t>
            </a:fld>
            <a:endParaRPr lang="en-GB" sz="2000" dirty="0">
              <a:latin typeface="Garamond" panose="02020404030301010803" pitchFamily="18" charset="0"/>
            </a:endParaRPr>
          </a:p>
        </p:txBody>
      </p:sp>
      <p:sp>
        <p:nvSpPr>
          <p:cNvPr id="7" name="Content Placeholder 2"/>
          <p:cNvSpPr txBox="1">
            <a:spLocks/>
          </p:cNvSpPr>
          <p:nvPr/>
        </p:nvSpPr>
        <p:spPr>
          <a:xfrm>
            <a:off x="539552" y="1295400"/>
            <a:ext cx="8136904" cy="4797896"/>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latin typeface="Calibri"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chemeClr val="tx1">
                    <a:lumMod val="75000"/>
                    <a:lumOff val="25000"/>
                  </a:schemeClr>
                </a:solidFill>
                <a:latin typeface="Calibri"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lumMod val="65000"/>
                    <a:lumOff val="35000"/>
                  </a:schemeClr>
                </a:solidFill>
                <a:latin typeface="Calibri"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lumMod val="65000"/>
                    <a:lumOff val="35000"/>
                  </a:schemeClr>
                </a:solidFill>
                <a:latin typeface="Calibri"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lumMod val="65000"/>
                    <a:lumOff val="35000"/>
                  </a:schemeClr>
                </a:solidFill>
                <a:latin typeface="Calibri"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tx2"/>
              </a:buClr>
              <a:buNone/>
            </a:pPr>
            <a:r>
              <a:rPr lang="en-GB" dirty="0">
                <a:latin typeface="Garamond" panose="02020404030301010803" pitchFamily="18" charset="0"/>
              </a:rPr>
              <a:t>The basic process idea of a GAN is as follows:</a:t>
            </a:r>
          </a:p>
          <a:p>
            <a:pPr marL="788670" lvl="1" indent="-514350">
              <a:buClr>
                <a:schemeClr val="tx2"/>
              </a:buClr>
              <a:buFont typeface="+mj-lt"/>
              <a:buAutoNum type="arabicPeriod" startAt="4"/>
            </a:pPr>
            <a:r>
              <a:rPr lang="en-GB" dirty="0">
                <a:latin typeface="Garamond" panose="02020404030301010803" pitchFamily="18" charset="0"/>
              </a:rPr>
              <a:t>The discriminator is trained to optimise against loss (misclassification of real or generated data); the generator is trained to maximise the number of times its generated data is classified by the discriminator as real</a:t>
            </a:r>
          </a:p>
          <a:p>
            <a:pPr marL="788670" lvl="1" indent="-514350">
              <a:buClr>
                <a:schemeClr val="tx2"/>
              </a:buClr>
              <a:buFont typeface="+mj-lt"/>
              <a:buAutoNum type="arabicPeriod" startAt="4"/>
            </a:pPr>
            <a:r>
              <a:rPr lang="en-GB" dirty="0">
                <a:latin typeface="Garamond" panose="02020404030301010803" pitchFamily="18" charset="0"/>
              </a:rPr>
              <a:t>Has been particular successful when used for image generation or image transformation (conditional-GANs)</a:t>
            </a:r>
          </a:p>
        </p:txBody>
      </p:sp>
    </p:spTree>
    <p:extLst>
      <p:ext uri="{BB962C8B-B14F-4D97-AF65-F5344CB8AC3E}">
        <p14:creationId xmlns:p14="http://schemas.microsoft.com/office/powerpoint/2010/main" val="1143451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06680" cy="1066800"/>
          </a:xfrm>
        </p:spPr>
        <p:txBody>
          <a:bodyPr/>
          <a:lstStyle/>
          <a:p>
            <a:r>
              <a:rPr lang="en-GB" sz="4000" dirty="0">
                <a:latin typeface="Garamond" panose="02020404030301010803" pitchFamily="18" charset="0"/>
              </a:rPr>
              <a:t>2.4 Generative Adversarial Network</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11</a:t>
            </a:fld>
            <a:endParaRPr lang="en-GB" sz="2000" dirty="0">
              <a:latin typeface="Garamond" panose="02020404030301010803" pitchFamily="18" charset="0"/>
            </a:endParaRPr>
          </a:p>
        </p:txBody>
      </p:sp>
      <p:pic>
        <p:nvPicPr>
          <p:cNvPr id="6146" name="Picture 2" descr="A Short Introduction to Generative Adversarial Networks ...">
            <a:extLst>
              <a:ext uri="{FF2B5EF4-FFF2-40B4-BE49-F238E27FC236}">
                <a16:creationId xmlns:a16="http://schemas.microsoft.com/office/drawing/2014/main" id="{5A8DB99E-29E4-46CC-B89F-41DF87C15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5100"/>
            <a:ext cx="91440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10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06680" cy="1066800"/>
          </a:xfrm>
        </p:spPr>
        <p:txBody>
          <a:bodyPr/>
          <a:lstStyle/>
          <a:p>
            <a:r>
              <a:rPr lang="en-GB" sz="4000" dirty="0">
                <a:latin typeface="Garamond" panose="02020404030301010803" pitchFamily="18" charset="0"/>
              </a:rPr>
              <a:t>2.4 Generative Adversarial Network</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12</a:t>
            </a:fld>
            <a:endParaRPr lang="en-GB" sz="2000" dirty="0">
              <a:latin typeface="Garamond" panose="02020404030301010803" pitchFamily="18" charset="0"/>
            </a:endParaRPr>
          </a:p>
        </p:txBody>
      </p:sp>
      <p:pic>
        <p:nvPicPr>
          <p:cNvPr id="7170" name="Picture 2" descr="Generative Adversarial Networks - Reinforcement Learning ...">
            <a:extLst>
              <a:ext uri="{FF2B5EF4-FFF2-40B4-BE49-F238E27FC236}">
                <a16:creationId xmlns:a16="http://schemas.microsoft.com/office/drawing/2014/main" id="{ADFD4AA1-7F3D-4EC4-930D-2B5A3A1A60F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37420" y="1124744"/>
            <a:ext cx="4869160" cy="273890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4263357-1C2A-4C0B-AE55-CF52018AD6ED}"/>
              </a:ext>
            </a:extLst>
          </p:cNvPr>
          <p:cNvSpPr txBox="1">
            <a:spLocks/>
          </p:cNvSpPr>
          <p:nvPr/>
        </p:nvSpPr>
        <p:spPr>
          <a:xfrm>
            <a:off x="720688" y="3935084"/>
            <a:ext cx="8136904" cy="3168352"/>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latin typeface="Calibri"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chemeClr val="tx1">
                    <a:lumMod val="75000"/>
                    <a:lumOff val="25000"/>
                  </a:schemeClr>
                </a:solidFill>
                <a:latin typeface="Calibri"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lumMod val="65000"/>
                    <a:lumOff val="35000"/>
                  </a:schemeClr>
                </a:solidFill>
                <a:latin typeface="Calibri"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lumMod val="65000"/>
                    <a:lumOff val="35000"/>
                  </a:schemeClr>
                </a:solidFill>
                <a:latin typeface="Calibri"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lumMod val="65000"/>
                    <a:lumOff val="35000"/>
                  </a:schemeClr>
                </a:solidFill>
                <a:latin typeface="Calibri"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tx2"/>
              </a:buClr>
              <a:buNone/>
            </a:pPr>
            <a:r>
              <a:rPr lang="en-GB" dirty="0">
                <a:latin typeface="Garamond" panose="02020404030301010803" pitchFamily="18" charset="0"/>
              </a:rPr>
              <a:t>GANs also have limitations in our case: </a:t>
            </a:r>
          </a:p>
          <a:p>
            <a:pPr lvl="1">
              <a:buClr>
                <a:schemeClr val="tx2"/>
              </a:buClr>
            </a:pPr>
            <a:r>
              <a:rPr lang="en-GB" dirty="0">
                <a:latin typeface="Garamond" panose="02020404030301010803" pitchFamily="18" charset="0"/>
              </a:rPr>
              <a:t>Expensive and difficult to train</a:t>
            </a:r>
          </a:p>
          <a:p>
            <a:pPr lvl="1">
              <a:buClr>
                <a:schemeClr val="tx2"/>
              </a:buClr>
            </a:pPr>
            <a:r>
              <a:rPr lang="en-GB" dirty="0">
                <a:latin typeface="Garamond" panose="02020404030301010803" pitchFamily="18" charset="0"/>
              </a:rPr>
              <a:t>Can only learn valid or invalid (not “optimal”)</a:t>
            </a:r>
          </a:p>
          <a:p>
            <a:pPr lvl="1">
              <a:buClr>
                <a:schemeClr val="tx2"/>
              </a:buClr>
            </a:pPr>
            <a:r>
              <a:rPr lang="en-GB" dirty="0">
                <a:latin typeface="Garamond" panose="02020404030301010803" pitchFamily="18" charset="0"/>
              </a:rPr>
              <a:t>Require training data (valid timetables)</a:t>
            </a:r>
          </a:p>
        </p:txBody>
      </p:sp>
    </p:spTree>
    <p:extLst>
      <p:ext uri="{BB962C8B-B14F-4D97-AF65-F5344CB8AC3E}">
        <p14:creationId xmlns:p14="http://schemas.microsoft.com/office/powerpoint/2010/main" val="28180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13</a:t>
            </a:fld>
            <a:endParaRPr lang="en-GB" sz="2000" dirty="0">
              <a:latin typeface="Garamond" panose="02020404030301010803" pitchFamily="18" charset="0"/>
            </a:endParaRPr>
          </a:p>
        </p:txBody>
      </p:sp>
      <p:pic>
        <p:nvPicPr>
          <p:cNvPr id="8" name="Picture 7" descr="Digital Evolution with Joel Lehman, Dusan Misevic, and ...">
            <a:extLst>
              <a:ext uri="{FF2B5EF4-FFF2-40B4-BE49-F238E27FC236}">
                <a16:creationId xmlns:a16="http://schemas.microsoft.com/office/drawing/2014/main" id="{D6912432-E9FD-4537-915E-1D78ED95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32" y="1070222"/>
            <a:ext cx="8604448" cy="49550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F43E38-885D-47CC-9178-50186973D110}"/>
              </a:ext>
            </a:extLst>
          </p:cNvPr>
          <p:cNvPicPr>
            <a:picLocks noChangeAspect="1"/>
          </p:cNvPicPr>
          <p:nvPr/>
        </p:nvPicPr>
        <p:blipFill>
          <a:blip r:embed="rId4"/>
          <a:stretch>
            <a:fillRect/>
          </a:stretch>
        </p:blipFill>
        <p:spPr>
          <a:xfrm>
            <a:off x="1835695" y="1295400"/>
            <a:ext cx="2643097" cy="1989584"/>
          </a:xfrm>
          <a:prstGeom prst="rect">
            <a:avLst/>
          </a:prstGeom>
        </p:spPr>
      </p:pic>
      <p:sp>
        <p:nvSpPr>
          <p:cNvPr id="2" name="Title 1"/>
          <p:cNvSpPr>
            <a:spLocks noGrp="1"/>
          </p:cNvSpPr>
          <p:nvPr>
            <p:ph type="title"/>
          </p:nvPr>
        </p:nvSpPr>
        <p:spPr>
          <a:xfrm>
            <a:off x="685800" y="228600"/>
            <a:ext cx="8206680" cy="1066800"/>
          </a:xfrm>
        </p:spPr>
        <p:txBody>
          <a:bodyPr/>
          <a:lstStyle/>
          <a:p>
            <a:r>
              <a:rPr lang="en-GB" sz="4000" dirty="0">
                <a:latin typeface="Garamond" panose="02020404030301010803" pitchFamily="18" charset="0"/>
              </a:rPr>
              <a:t>3.1 Proposed Solution </a:t>
            </a:r>
          </a:p>
        </p:txBody>
      </p:sp>
    </p:spTree>
    <p:extLst>
      <p:ext uri="{BB962C8B-B14F-4D97-AF65-F5344CB8AC3E}">
        <p14:creationId xmlns:p14="http://schemas.microsoft.com/office/powerpoint/2010/main" val="374198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136904" cy="1066800"/>
          </a:xfrm>
        </p:spPr>
        <p:txBody>
          <a:bodyPr/>
          <a:lstStyle/>
          <a:p>
            <a:r>
              <a:rPr lang="en-GB" sz="4000" dirty="0">
                <a:latin typeface="Garamond" panose="02020404030301010803" pitchFamily="18" charset="0"/>
              </a:rPr>
              <a:t>3.1 Proposed Solution </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14</a:t>
            </a:fld>
            <a:endParaRPr lang="en-GB" sz="2000" dirty="0">
              <a:latin typeface="Garamond" panose="02020404030301010803" pitchFamily="18" charset="0"/>
            </a:endParaRPr>
          </a:p>
        </p:txBody>
      </p:sp>
      <p:sp>
        <p:nvSpPr>
          <p:cNvPr id="7" name="Content Placeholder 2"/>
          <p:cNvSpPr txBox="1">
            <a:spLocks/>
          </p:cNvSpPr>
          <p:nvPr/>
        </p:nvSpPr>
        <p:spPr>
          <a:xfrm>
            <a:off x="539552" y="1295400"/>
            <a:ext cx="8136904" cy="4797896"/>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latin typeface="Calibri"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chemeClr val="tx1">
                    <a:lumMod val="75000"/>
                    <a:lumOff val="25000"/>
                  </a:schemeClr>
                </a:solidFill>
                <a:latin typeface="Calibri"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lumMod val="65000"/>
                    <a:lumOff val="35000"/>
                  </a:schemeClr>
                </a:solidFill>
                <a:latin typeface="Calibri"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lumMod val="65000"/>
                    <a:lumOff val="35000"/>
                  </a:schemeClr>
                </a:solidFill>
                <a:latin typeface="Calibri"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lumMod val="65000"/>
                    <a:lumOff val="35000"/>
                  </a:schemeClr>
                </a:solidFill>
                <a:latin typeface="Calibri"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tx2"/>
              </a:buClr>
              <a:buNone/>
            </a:pPr>
            <a:r>
              <a:rPr lang="en-GB" dirty="0">
                <a:latin typeface="Garamond" panose="02020404030301010803" pitchFamily="18" charset="0"/>
              </a:rPr>
              <a:t>The basic premise is as follows:</a:t>
            </a:r>
          </a:p>
          <a:p>
            <a:pPr marL="788670" lvl="1" indent="-514350">
              <a:buClr>
                <a:schemeClr val="tx2"/>
              </a:buClr>
              <a:buFont typeface="+mj-lt"/>
              <a:buAutoNum type="arabicPeriod"/>
            </a:pPr>
            <a:r>
              <a:rPr lang="en-GB" dirty="0">
                <a:latin typeface="Garamond" panose="02020404030301010803" pitchFamily="18" charset="0"/>
              </a:rPr>
              <a:t>We build a generator model (ANN) that is fed random noise which is in the shape of the input created in our EA implementation</a:t>
            </a:r>
          </a:p>
          <a:p>
            <a:pPr marL="788670" lvl="1" indent="-514350">
              <a:buClr>
                <a:schemeClr val="tx2"/>
              </a:buClr>
              <a:buFont typeface="+mj-lt"/>
              <a:buAutoNum type="arabicPeriod"/>
            </a:pPr>
            <a:r>
              <a:rPr lang="en-GB" dirty="0">
                <a:latin typeface="Garamond" panose="02020404030301010803" pitchFamily="18" charset="0"/>
              </a:rPr>
              <a:t>The generator creates batches of artificial/fake data (timetables) and feeds to the discriminator</a:t>
            </a:r>
          </a:p>
          <a:p>
            <a:pPr marL="788670" lvl="1" indent="-514350">
              <a:buClr>
                <a:schemeClr val="tx2"/>
              </a:buClr>
              <a:buFont typeface="+mj-lt"/>
              <a:buAutoNum type="arabicPeriod"/>
            </a:pPr>
            <a:r>
              <a:rPr lang="en-GB" dirty="0">
                <a:latin typeface="Garamond" panose="02020404030301010803" pitchFamily="18" charset="0"/>
              </a:rPr>
              <a:t>The discriminator is an EA + SH implementation that will optimise an initial solution (created by the generator)</a:t>
            </a:r>
          </a:p>
        </p:txBody>
      </p:sp>
    </p:spTree>
    <p:extLst>
      <p:ext uri="{BB962C8B-B14F-4D97-AF65-F5344CB8AC3E}">
        <p14:creationId xmlns:p14="http://schemas.microsoft.com/office/powerpoint/2010/main" val="247904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136904" cy="1066800"/>
          </a:xfrm>
        </p:spPr>
        <p:txBody>
          <a:bodyPr/>
          <a:lstStyle/>
          <a:p>
            <a:r>
              <a:rPr lang="en-GB" sz="4000" dirty="0">
                <a:latin typeface="Garamond" panose="02020404030301010803" pitchFamily="18" charset="0"/>
              </a:rPr>
              <a:t>3.1 Proposed Solution </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15</a:t>
            </a:fld>
            <a:endParaRPr lang="en-GB" sz="2000" dirty="0">
              <a:latin typeface="Garamond" panose="02020404030301010803" pitchFamily="18" charset="0"/>
            </a:endParaRPr>
          </a:p>
        </p:txBody>
      </p:sp>
      <p:sp>
        <p:nvSpPr>
          <p:cNvPr id="7" name="Content Placeholder 2"/>
          <p:cNvSpPr txBox="1">
            <a:spLocks/>
          </p:cNvSpPr>
          <p:nvPr/>
        </p:nvSpPr>
        <p:spPr>
          <a:xfrm>
            <a:off x="539552" y="1295400"/>
            <a:ext cx="8136904" cy="4797896"/>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latin typeface="Calibri"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chemeClr val="tx1">
                    <a:lumMod val="75000"/>
                    <a:lumOff val="25000"/>
                  </a:schemeClr>
                </a:solidFill>
                <a:latin typeface="Calibri"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lumMod val="65000"/>
                    <a:lumOff val="35000"/>
                  </a:schemeClr>
                </a:solidFill>
                <a:latin typeface="Calibri"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lumMod val="65000"/>
                    <a:lumOff val="35000"/>
                  </a:schemeClr>
                </a:solidFill>
                <a:latin typeface="Calibri"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lumMod val="65000"/>
                    <a:lumOff val="35000"/>
                  </a:schemeClr>
                </a:solidFill>
                <a:latin typeface="Calibri"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tx2"/>
              </a:buClr>
              <a:buNone/>
            </a:pPr>
            <a:r>
              <a:rPr lang="en-GB" dirty="0">
                <a:latin typeface="Garamond" panose="02020404030301010803" pitchFamily="18" charset="0"/>
              </a:rPr>
              <a:t>The basic premise is as follows:</a:t>
            </a:r>
          </a:p>
          <a:p>
            <a:pPr marL="788670" lvl="1" indent="-514350">
              <a:buClr>
                <a:schemeClr val="tx2"/>
              </a:buClr>
              <a:buFont typeface="+mj-lt"/>
              <a:buAutoNum type="arabicPeriod" startAt="4"/>
            </a:pPr>
            <a:r>
              <a:rPr lang="en-GB" dirty="0">
                <a:latin typeface="Garamond" panose="02020404030301010803" pitchFamily="18" charset="0"/>
              </a:rPr>
              <a:t>The discriminator has a set of metadata associated with the required solution (e.g. hard and soft constraints such as number of modules, etc.)</a:t>
            </a:r>
          </a:p>
          <a:p>
            <a:pPr marL="788670" lvl="1" indent="-514350">
              <a:buClr>
                <a:schemeClr val="tx2"/>
              </a:buClr>
              <a:buFont typeface="+mj-lt"/>
              <a:buAutoNum type="arabicPeriod" startAt="4"/>
            </a:pPr>
            <a:r>
              <a:rPr lang="en-GB" dirty="0">
                <a:latin typeface="Garamond" panose="02020404030301010803" pitchFamily="18" charset="0"/>
              </a:rPr>
              <a:t>The discriminator will seek to create a valid result from this initial input (meets all hard constraints)</a:t>
            </a:r>
          </a:p>
          <a:p>
            <a:pPr marL="788670" lvl="1" indent="-514350">
              <a:buClr>
                <a:schemeClr val="tx2"/>
              </a:buClr>
              <a:buFont typeface="+mj-lt"/>
              <a:buAutoNum type="arabicPeriod" startAt="4"/>
            </a:pPr>
            <a:r>
              <a:rPr lang="en-GB" dirty="0">
                <a:latin typeface="Garamond" panose="02020404030301010803" pitchFamily="18" charset="0"/>
              </a:rPr>
              <a:t>If the discriminator meets all constraints as met it will feedback to the generator a full success; if it meets none then a full failure….</a:t>
            </a:r>
          </a:p>
        </p:txBody>
      </p:sp>
    </p:spTree>
    <p:extLst>
      <p:ext uri="{BB962C8B-B14F-4D97-AF65-F5344CB8AC3E}">
        <p14:creationId xmlns:p14="http://schemas.microsoft.com/office/powerpoint/2010/main" val="37447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136904" cy="1066800"/>
          </a:xfrm>
        </p:spPr>
        <p:txBody>
          <a:bodyPr/>
          <a:lstStyle/>
          <a:p>
            <a:r>
              <a:rPr lang="en-GB" sz="4000" dirty="0">
                <a:latin typeface="Garamond" panose="02020404030301010803" pitchFamily="18" charset="0"/>
              </a:rPr>
              <a:t>3.2 Model Outputs </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16</a:t>
            </a:fld>
            <a:endParaRPr lang="en-GB" sz="2000" dirty="0">
              <a:latin typeface="Garamond" panose="02020404030301010803" pitchFamily="18" charset="0"/>
            </a:endParaRPr>
          </a:p>
        </p:txBody>
      </p:sp>
      <p:sp>
        <p:nvSpPr>
          <p:cNvPr id="3" name="Rectangle 2">
            <a:extLst>
              <a:ext uri="{FF2B5EF4-FFF2-40B4-BE49-F238E27FC236}">
                <a16:creationId xmlns:a16="http://schemas.microsoft.com/office/drawing/2014/main" id="{4CDE1B21-AE23-4338-BD25-4368E1AC1B86}"/>
              </a:ext>
            </a:extLst>
          </p:cNvPr>
          <p:cNvSpPr/>
          <p:nvPr/>
        </p:nvSpPr>
        <p:spPr bwMode="auto">
          <a:xfrm>
            <a:off x="2843808" y="1289695"/>
            <a:ext cx="3456384" cy="1203201"/>
          </a:xfrm>
          <a:prstGeom prst="rect">
            <a:avLst/>
          </a:prstGeom>
          <a:solidFill>
            <a:schemeClr val="accent3">
              <a:lumMod val="85000"/>
            </a:schemeClr>
          </a:solidFill>
          <a:ln w="9525" cap="flat" cmpd="sng" algn="ctr">
            <a:solidFill>
              <a:schemeClr val="tx2">
                <a:lumMod val="75000"/>
                <a:lumOff val="2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4" name="TextBox 3">
            <a:extLst>
              <a:ext uri="{FF2B5EF4-FFF2-40B4-BE49-F238E27FC236}">
                <a16:creationId xmlns:a16="http://schemas.microsoft.com/office/drawing/2014/main" id="{D6B59CF3-3E8C-48B2-9904-D43DE1678379}"/>
              </a:ext>
            </a:extLst>
          </p:cNvPr>
          <p:cNvSpPr txBox="1"/>
          <p:nvPr/>
        </p:nvSpPr>
        <p:spPr>
          <a:xfrm>
            <a:off x="2843808" y="1598907"/>
            <a:ext cx="3456384" cy="584775"/>
          </a:xfrm>
          <a:prstGeom prst="rect">
            <a:avLst/>
          </a:prstGeom>
          <a:noFill/>
        </p:spPr>
        <p:txBody>
          <a:bodyPr wrap="square" rtlCol="0">
            <a:spAutoFit/>
          </a:bodyPr>
          <a:lstStyle/>
          <a:p>
            <a:pPr algn="ctr"/>
            <a:r>
              <a:rPr lang="en-GB" sz="3200" dirty="0">
                <a:latin typeface="Garamond" panose="02020404030301010803" pitchFamily="18" charset="0"/>
              </a:rPr>
              <a:t>4x Hard Constraints </a:t>
            </a:r>
          </a:p>
        </p:txBody>
      </p:sp>
      <p:sp>
        <p:nvSpPr>
          <p:cNvPr id="8" name="Rectangle 7">
            <a:extLst>
              <a:ext uri="{FF2B5EF4-FFF2-40B4-BE49-F238E27FC236}">
                <a16:creationId xmlns:a16="http://schemas.microsoft.com/office/drawing/2014/main" id="{149B194C-E73C-47FA-8BE0-13C5A81EB715}"/>
              </a:ext>
            </a:extLst>
          </p:cNvPr>
          <p:cNvSpPr/>
          <p:nvPr/>
        </p:nvSpPr>
        <p:spPr bwMode="auto">
          <a:xfrm>
            <a:off x="471480" y="3164755"/>
            <a:ext cx="1935832" cy="1203201"/>
          </a:xfrm>
          <a:prstGeom prst="rect">
            <a:avLst/>
          </a:prstGeom>
          <a:solidFill>
            <a:schemeClr val="accent3">
              <a:lumMod val="85000"/>
            </a:schemeClr>
          </a:solidFill>
          <a:ln w="9525" cap="flat" cmpd="sng" algn="ctr">
            <a:solidFill>
              <a:schemeClr val="tx2">
                <a:lumMod val="75000"/>
                <a:lumOff val="2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9" name="Rectangle 8">
            <a:extLst>
              <a:ext uri="{FF2B5EF4-FFF2-40B4-BE49-F238E27FC236}">
                <a16:creationId xmlns:a16="http://schemas.microsoft.com/office/drawing/2014/main" id="{666C047D-450A-40F8-9DE7-6D067C59567A}"/>
              </a:ext>
            </a:extLst>
          </p:cNvPr>
          <p:cNvSpPr/>
          <p:nvPr/>
        </p:nvSpPr>
        <p:spPr bwMode="auto">
          <a:xfrm>
            <a:off x="2629488" y="3164755"/>
            <a:ext cx="1935832" cy="1203201"/>
          </a:xfrm>
          <a:prstGeom prst="rect">
            <a:avLst/>
          </a:prstGeom>
          <a:solidFill>
            <a:schemeClr val="accent3">
              <a:lumMod val="85000"/>
            </a:schemeClr>
          </a:solidFill>
          <a:ln w="9525" cap="flat" cmpd="sng" algn="ctr">
            <a:solidFill>
              <a:schemeClr val="tx2">
                <a:lumMod val="75000"/>
                <a:lumOff val="2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10" name="Rectangle 9">
            <a:extLst>
              <a:ext uri="{FF2B5EF4-FFF2-40B4-BE49-F238E27FC236}">
                <a16:creationId xmlns:a16="http://schemas.microsoft.com/office/drawing/2014/main" id="{21E06B04-F6D1-4E8B-8C86-A803CBF66FB8}"/>
              </a:ext>
            </a:extLst>
          </p:cNvPr>
          <p:cNvSpPr/>
          <p:nvPr/>
        </p:nvSpPr>
        <p:spPr bwMode="auto">
          <a:xfrm>
            <a:off x="4799501" y="3164755"/>
            <a:ext cx="1935832" cy="1203201"/>
          </a:xfrm>
          <a:prstGeom prst="rect">
            <a:avLst/>
          </a:prstGeom>
          <a:solidFill>
            <a:schemeClr val="accent3">
              <a:lumMod val="85000"/>
            </a:schemeClr>
          </a:solidFill>
          <a:ln w="9525" cap="flat" cmpd="sng" algn="ctr">
            <a:solidFill>
              <a:schemeClr val="tx2">
                <a:lumMod val="75000"/>
                <a:lumOff val="2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502D9414-6F48-4AFE-89CC-91886F238C51}"/>
              </a:ext>
            </a:extLst>
          </p:cNvPr>
          <p:cNvSpPr/>
          <p:nvPr/>
        </p:nvSpPr>
        <p:spPr bwMode="auto">
          <a:xfrm>
            <a:off x="6957509" y="3164755"/>
            <a:ext cx="1935832" cy="1203201"/>
          </a:xfrm>
          <a:prstGeom prst="rect">
            <a:avLst/>
          </a:prstGeom>
          <a:solidFill>
            <a:schemeClr val="accent3">
              <a:lumMod val="85000"/>
            </a:schemeClr>
          </a:solidFill>
          <a:ln w="9525" cap="flat" cmpd="sng" algn="ctr">
            <a:solidFill>
              <a:schemeClr val="tx2">
                <a:lumMod val="75000"/>
                <a:lumOff val="2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5" name="TextBox 4">
            <a:extLst>
              <a:ext uri="{FF2B5EF4-FFF2-40B4-BE49-F238E27FC236}">
                <a16:creationId xmlns:a16="http://schemas.microsoft.com/office/drawing/2014/main" id="{7824117B-BB9B-4272-9DD0-12780EA5AC53}"/>
              </a:ext>
            </a:extLst>
          </p:cNvPr>
          <p:cNvSpPr txBox="1"/>
          <p:nvPr/>
        </p:nvSpPr>
        <p:spPr>
          <a:xfrm>
            <a:off x="471480" y="3514728"/>
            <a:ext cx="1935832" cy="523220"/>
          </a:xfrm>
          <a:prstGeom prst="rect">
            <a:avLst/>
          </a:prstGeom>
          <a:noFill/>
        </p:spPr>
        <p:txBody>
          <a:bodyPr wrap="square" rtlCol="0">
            <a:spAutoFit/>
          </a:bodyPr>
          <a:lstStyle/>
          <a:p>
            <a:pPr algn="ctr"/>
            <a:r>
              <a:rPr lang="en-GB" sz="2800" dirty="0">
                <a:latin typeface="Garamond" panose="02020404030301010803" pitchFamily="18" charset="0"/>
              </a:rPr>
              <a:t>1/4 Met</a:t>
            </a:r>
          </a:p>
        </p:txBody>
      </p:sp>
      <p:sp>
        <p:nvSpPr>
          <p:cNvPr id="12" name="TextBox 11">
            <a:extLst>
              <a:ext uri="{FF2B5EF4-FFF2-40B4-BE49-F238E27FC236}">
                <a16:creationId xmlns:a16="http://schemas.microsoft.com/office/drawing/2014/main" id="{CBAAC588-E228-453C-A192-2BB74CD56547}"/>
              </a:ext>
            </a:extLst>
          </p:cNvPr>
          <p:cNvSpPr txBox="1"/>
          <p:nvPr/>
        </p:nvSpPr>
        <p:spPr>
          <a:xfrm>
            <a:off x="2645182" y="3513162"/>
            <a:ext cx="1935832" cy="523220"/>
          </a:xfrm>
          <a:prstGeom prst="rect">
            <a:avLst/>
          </a:prstGeom>
          <a:noFill/>
        </p:spPr>
        <p:txBody>
          <a:bodyPr wrap="square" rtlCol="0">
            <a:spAutoFit/>
          </a:bodyPr>
          <a:lstStyle/>
          <a:p>
            <a:pPr algn="ctr"/>
            <a:r>
              <a:rPr lang="en-GB" sz="2800" dirty="0">
                <a:latin typeface="Garamond" panose="02020404030301010803" pitchFamily="18" charset="0"/>
              </a:rPr>
              <a:t>2/4 Met</a:t>
            </a:r>
          </a:p>
        </p:txBody>
      </p:sp>
      <p:sp>
        <p:nvSpPr>
          <p:cNvPr id="13" name="TextBox 12">
            <a:extLst>
              <a:ext uri="{FF2B5EF4-FFF2-40B4-BE49-F238E27FC236}">
                <a16:creationId xmlns:a16="http://schemas.microsoft.com/office/drawing/2014/main" id="{426CE794-B44E-44C8-9535-424BF87B5A1A}"/>
              </a:ext>
            </a:extLst>
          </p:cNvPr>
          <p:cNvSpPr txBox="1"/>
          <p:nvPr/>
        </p:nvSpPr>
        <p:spPr>
          <a:xfrm>
            <a:off x="4785709" y="3505529"/>
            <a:ext cx="1935832" cy="523220"/>
          </a:xfrm>
          <a:prstGeom prst="rect">
            <a:avLst/>
          </a:prstGeom>
          <a:noFill/>
        </p:spPr>
        <p:txBody>
          <a:bodyPr wrap="square" rtlCol="0">
            <a:spAutoFit/>
          </a:bodyPr>
          <a:lstStyle/>
          <a:p>
            <a:pPr algn="ctr"/>
            <a:r>
              <a:rPr lang="en-GB" sz="2800" dirty="0">
                <a:latin typeface="Garamond" panose="02020404030301010803" pitchFamily="18" charset="0"/>
              </a:rPr>
              <a:t>3/4 Met</a:t>
            </a:r>
          </a:p>
        </p:txBody>
      </p:sp>
      <p:sp>
        <p:nvSpPr>
          <p:cNvPr id="14" name="TextBox 13">
            <a:extLst>
              <a:ext uri="{FF2B5EF4-FFF2-40B4-BE49-F238E27FC236}">
                <a16:creationId xmlns:a16="http://schemas.microsoft.com/office/drawing/2014/main" id="{745017EE-77E4-4CBE-8BEB-393A2F2A3EB9}"/>
              </a:ext>
            </a:extLst>
          </p:cNvPr>
          <p:cNvSpPr txBox="1"/>
          <p:nvPr/>
        </p:nvSpPr>
        <p:spPr>
          <a:xfrm>
            <a:off x="6959411" y="3503963"/>
            <a:ext cx="1935832" cy="523220"/>
          </a:xfrm>
          <a:prstGeom prst="rect">
            <a:avLst/>
          </a:prstGeom>
          <a:noFill/>
        </p:spPr>
        <p:txBody>
          <a:bodyPr wrap="square" rtlCol="0">
            <a:spAutoFit/>
          </a:bodyPr>
          <a:lstStyle/>
          <a:p>
            <a:pPr algn="ctr"/>
            <a:r>
              <a:rPr lang="en-GB" sz="2800" dirty="0">
                <a:latin typeface="Garamond" panose="02020404030301010803" pitchFamily="18" charset="0"/>
              </a:rPr>
              <a:t>4/4 Met</a:t>
            </a:r>
          </a:p>
        </p:txBody>
      </p:sp>
      <p:sp>
        <p:nvSpPr>
          <p:cNvPr id="15" name="TextBox 14">
            <a:extLst>
              <a:ext uri="{FF2B5EF4-FFF2-40B4-BE49-F238E27FC236}">
                <a16:creationId xmlns:a16="http://schemas.microsoft.com/office/drawing/2014/main" id="{91AF570F-194A-41C3-8F55-1506FFC4C847}"/>
              </a:ext>
            </a:extLst>
          </p:cNvPr>
          <p:cNvSpPr txBox="1"/>
          <p:nvPr/>
        </p:nvSpPr>
        <p:spPr>
          <a:xfrm>
            <a:off x="426714" y="4826156"/>
            <a:ext cx="1935832" cy="523220"/>
          </a:xfrm>
          <a:prstGeom prst="rect">
            <a:avLst/>
          </a:prstGeom>
          <a:noFill/>
        </p:spPr>
        <p:txBody>
          <a:bodyPr wrap="square" rtlCol="0">
            <a:spAutoFit/>
          </a:bodyPr>
          <a:lstStyle/>
          <a:p>
            <a:pPr algn="ctr"/>
            <a:r>
              <a:rPr lang="en-GB" sz="2800" dirty="0">
                <a:latin typeface="Garamond" panose="02020404030301010803" pitchFamily="18" charset="0"/>
              </a:rPr>
              <a:t>return 0.25</a:t>
            </a:r>
          </a:p>
        </p:txBody>
      </p:sp>
      <p:sp>
        <p:nvSpPr>
          <p:cNvPr id="16" name="TextBox 15">
            <a:extLst>
              <a:ext uri="{FF2B5EF4-FFF2-40B4-BE49-F238E27FC236}">
                <a16:creationId xmlns:a16="http://schemas.microsoft.com/office/drawing/2014/main" id="{90278172-6D56-428A-B087-D4AC2F1F03D3}"/>
              </a:ext>
            </a:extLst>
          </p:cNvPr>
          <p:cNvSpPr txBox="1"/>
          <p:nvPr/>
        </p:nvSpPr>
        <p:spPr>
          <a:xfrm>
            <a:off x="2600416" y="4824590"/>
            <a:ext cx="1935832" cy="523220"/>
          </a:xfrm>
          <a:prstGeom prst="rect">
            <a:avLst/>
          </a:prstGeom>
          <a:noFill/>
        </p:spPr>
        <p:txBody>
          <a:bodyPr wrap="square" rtlCol="0">
            <a:spAutoFit/>
          </a:bodyPr>
          <a:lstStyle/>
          <a:p>
            <a:pPr algn="ctr"/>
            <a:r>
              <a:rPr lang="en-GB" sz="2800" dirty="0">
                <a:latin typeface="Garamond" panose="02020404030301010803" pitchFamily="18" charset="0"/>
              </a:rPr>
              <a:t>return 0.5</a:t>
            </a:r>
          </a:p>
        </p:txBody>
      </p:sp>
      <p:sp>
        <p:nvSpPr>
          <p:cNvPr id="17" name="TextBox 16">
            <a:extLst>
              <a:ext uri="{FF2B5EF4-FFF2-40B4-BE49-F238E27FC236}">
                <a16:creationId xmlns:a16="http://schemas.microsoft.com/office/drawing/2014/main" id="{C51FEF77-ACE1-452D-B15C-34C545B75C64}"/>
              </a:ext>
            </a:extLst>
          </p:cNvPr>
          <p:cNvSpPr txBox="1"/>
          <p:nvPr/>
        </p:nvSpPr>
        <p:spPr>
          <a:xfrm>
            <a:off x="4740943" y="4816957"/>
            <a:ext cx="1935832" cy="523220"/>
          </a:xfrm>
          <a:prstGeom prst="rect">
            <a:avLst/>
          </a:prstGeom>
          <a:noFill/>
        </p:spPr>
        <p:txBody>
          <a:bodyPr wrap="square" rtlCol="0">
            <a:spAutoFit/>
          </a:bodyPr>
          <a:lstStyle/>
          <a:p>
            <a:pPr algn="ctr"/>
            <a:r>
              <a:rPr lang="en-GB" sz="2800" dirty="0">
                <a:latin typeface="Garamond" panose="02020404030301010803" pitchFamily="18" charset="0"/>
              </a:rPr>
              <a:t>return 0.75</a:t>
            </a:r>
          </a:p>
        </p:txBody>
      </p:sp>
      <p:sp>
        <p:nvSpPr>
          <p:cNvPr id="18" name="TextBox 17">
            <a:extLst>
              <a:ext uri="{FF2B5EF4-FFF2-40B4-BE49-F238E27FC236}">
                <a16:creationId xmlns:a16="http://schemas.microsoft.com/office/drawing/2014/main" id="{113BCAED-7D31-4645-9593-773693D9B81A}"/>
              </a:ext>
            </a:extLst>
          </p:cNvPr>
          <p:cNvSpPr txBox="1"/>
          <p:nvPr/>
        </p:nvSpPr>
        <p:spPr>
          <a:xfrm>
            <a:off x="6914645" y="4815391"/>
            <a:ext cx="1935832" cy="523220"/>
          </a:xfrm>
          <a:prstGeom prst="rect">
            <a:avLst/>
          </a:prstGeom>
          <a:noFill/>
        </p:spPr>
        <p:txBody>
          <a:bodyPr wrap="square" rtlCol="0">
            <a:spAutoFit/>
          </a:bodyPr>
          <a:lstStyle/>
          <a:p>
            <a:pPr algn="ctr"/>
            <a:r>
              <a:rPr lang="en-GB" sz="2800" dirty="0">
                <a:latin typeface="Garamond" panose="02020404030301010803" pitchFamily="18" charset="0"/>
              </a:rPr>
              <a:t>return 1.0</a:t>
            </a:r>
          </a:p>
        </p:txBody>
      </p:sp>
    </p:spTree>
    <p:extLst>
      <p:ext uri="{BB962C8B-B14F-4D97-AF65-F5344CB8AC3E}">
        <p14:creationId xmlns:p14="http://schemas.microsoft.com/office/powerpoint/2010/main" val="2830516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136904" cy="1066800"/>
          </a:xfrm>
        </p:spPr>
        <p:txBody>
          <a:bodyPr/>
          <a:lstStyle/>
          <a:p>
            <a:r>
              <a:rPr lang="en-GB" sz="4000" dirty="0">
                <a:latin typeface="Garamond" panose="02020404030301010803" pitchFamily="18" charset="0"/>
              </a:rPr>
              <a:t>3.3 Implementation </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17</a:t>
            </a:fld>
            <a:endParaRPr lang="en-GB" sz="2000" dirty="0">
              <a:latin typeface="Garamond" panose="02020404030301010803" pitchFamily="18" charset="0"/>
            </a:endParaRPr>
          </a:p>
        </p:txBody>
      </p:sp>
      <p:sp>
        <p:nvSpPr>
          <p:cNvPr id="9" name="TextBox 8">
            <a:extLst>
              <a:ext uri="{FF2B5EF4-FFF2-40B4-BE49-F238E27FC236}">
                <a16:creationId xmlns:a16="http://schemas.microsoft.com/office/drawing/2014/main" id="{6E035BC7-6C50-4C5B-90C0-529E241FA75B}"/>
              </a:ext>
            </a:extLst>
          </p:cNvPr>
          <p:cNvSpPr txBox="1"/>
          <p:nvPr/>
        </p:nvSpPr>
        <p:spPr>
          <a:xfrm>
            <a:off x="299584" y="1185900"/>
            <a:ext cx="6840760" cy="461665"/>
          </a:xfrm>
          <a:prstGeom prst="rect">
            <a:avLst/>
          </a:prstGeom>
          <a:noFill/>
        </p:spPr>
        <p:txBody>
          <a:bodyPr wrap="square" rtlCol="0">
            <a:spAutoFit/>
          </a:bodyPr>
          <a:lstStyle/>
          <a:p>
            <a:r>
              <a:rPr lang="en-GB" dirty="0">
                <a:latin typeface="Garamond" panose="02020404030301010803" pitchFamily="18" charset="0"/>
              </a:rPr>
              <a:t>Model generates a text and excel file:</a:t>
            </a:r>
          </a:p>
        </p:txBody>
      </p:sp>
      <p:pic>
        <p:nvPicPr>
          <p:cNvPr id="13" name="Picture 12">
            <a:extLst>
              <a:ext uri="{FF2B5EF4-FFF2-40B4-BE49-F238E27FC236}">
                <a16:creationId xmlns:a16="http://schemas.microsoft.com/office/drawing/2014/main" id="{C47A10E5-1448-4792-96EB-07A1B0E0E63D}"/>
              </a:ext>
            </a:extLst>
          </p:cNvPr>
          <p:cNvPicPr>
            <a:picLocks noChangeAspect="1"/>
          </p:cNvPicPr>
          <p:nvPr/>
        </p:nvPicPr>
        <p:blipFill>
          <a:blip r:embed="rId3"/>
          <a:stretch>
            <a:fillRect/>
          </a:stretch>
        </p:blipFill>
        <p:spPr>
          <a:xfrm>
            <a:off x="0" y="1736484"/>
            <a:ext cx="9144000" cy="4048399"/>
          </a:xfrm>
          <a:prstGeom prst="rect">
            <a:avLst/>
          </a:prstGeom>
        </p:spPr>
      </p:pic>
      <p:pic>
        <p:nvPicPr>
          <p:cNvPr id="14" name="Picture 13">
            <a:extLst>
              <a:ext uri="{FF2B5EF4-FFF2-40B4-BE49-F238E27FC236}">
                <a16:creationId xmlns:a16="http://schemas.microsoft.com/office/drawing/2014/main" id="{8194AF54-107C-433F-9A3B-D1B97B6390E6}"/>
              </a:ext>
            </a:extLst>
          </p:cNvPr>
          <p:cNvPicPr>
            <a:picLocks noChangeAspect="1"/>
          </p:cNvPicPr>
          <p:nvPr/>
        </p:nvPicPr>
        <p:blipFill>
          <a:blip r:embed="rId4"/>
          <a:stretch>
            <a:fillRect/>
          </a:stretch>
        </p:blipFill>
        <p:spPr>
          <a:xfrm>
            <a:off x="5951287" y="989444"/>
            <a:ext cx="3203849" cy="5021654"/>
          </a:xfrm>
          <a:prstGeom prst="rect">
            <a:avLst/>
          </a:prstGeom>
        </p:spPr>
      </p:pic>
    </p:spTree>
    <p:extLst>
      <p:ext uri="{BB962C8B-B14F-4D97-AF65-F5344CB8AC3E}">
        <p14:creationId xmlns:p14="http://schemas.microsoft.com/office/powerpoint/2010/main" val="4171759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Bent 8">
            <a:extLst>
              <a:ext uri="{FF2B5EF4-FFF2-40B4-BE49-F238E27FC236}">
                <a16:creationId xmlns:a16="http://schemas.microsoft.com/office/drawing/2014/main" id="{C1373AF8-380B-4D26-A043-5A0F8CA5475C}"/>
              </a:ext>
            </a:extLst>
          </p:cNvPr>
          <p:cNvSpPr/>
          <p:nvPr/>
        </p:nvSpPr>
        <p:spPr bwMode="auto">
          <a:xfrm rot="10800000" flipH="1">
            <a:off x="3486633" y="4429556"/>
            <a:ext cx="1090613" cy="1549286"/>
          </a:xfrm>
          <a:prstGeom prst="bentArrow">
            <a:avLst>
              <a:gd name="adj1" fmla="val 32419"/>
              <a:gd name="adj2" fmla="val 50000"/>
              <a:gd name="adj3" fmla="val 23690"/>
              <a:gd name="adj4" fmla="val 34580"/>
            </a:avLst>
          </a:prstGeom>
          <a:solidFill>
            <a:schemeClr val="bg2">
              <a:lumMod val="20000"/>
              <a:lumOff val="80000"/>
            </a:schemeClr>
          </a:solidFill>
          <a:ln w="9525" cap="flat" cmpd="sng" algn="ctr">
            <a:solidFill>
              <a:schemeClr val="bg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228600"/>
            <a:ext cx="7990656" cy="1066800"/>
          </a:xfrm>
        </p:spPr>
        <p:txBody>
          <a:bodyPr/>
          <a:lstStyle/>
          <a:p>
            <a:r>
              <a:rPr lang="en-GB" sz="4000" dirty="0">
                <a:latin typeface="Garamond" panose="02020404030301010803" pitchFamily="18" charset="0"/>
              </a:rPr>
              <a:t>4.1 Future Work</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18</a:t>
            </a:fld>
            <a:endParaRPr lang="en-GB" sz="2000" dirty="0">
              <a:latin typeface="Garamond" panose="02020404030301010803" pitchFamily="18" charset="0"/>
            </a:endParaRPr>
          </a:p>
        </p:txBody>
      </p:sp>
      <p:sp>
        <p:nvSpPr>
          <p:cNvPr id="4" name="Arrow: Bent 3">
            <a:extLst>
              <a:ext uri="{FF2B5EF4-FFF2-40B4-BE49-F238E27FC236}">
                <a16:creationId xmlns:a16="http://schemas.microsoft.com/office/drawing/2014/main" id="{D16198DD-E119-4B95-AD9B-C8776D78017A}"/>
              </a:ext>
            </a:extLst>
          </p:cNvPr>
          <p:cNvSpPr/>
          <p:nvPr/>
        </p:nvSpPr>
        <p:spPr bwMode="auto">
          <a:xfrm rot="5400000">
            <a:off x="2657425" y="833710"/>
            <a:ext cx="1090613" cy="2013992"/>
          </a:xfrm>
          <a:prstGeom prst="bentArrow">
            <a:avLst>
              <a:gd name="adj1" fmla="val 32419"/>
              <a:gd name="adj2" fmla="val 50000"/>
              <a:gd name="adj3" fmla="val 23690"/>
              <a:gd name="adj4" fmla="val 34580"/>
            </a:avLst>
          </a:prstGeom>
          <a:solidFill>
            <a:schemeClr val="bg2">
              <a:lumMod val="20000"/>
              <a:lumOff val="80000"/>
            </a:schemeClr>
          </a:solidFill>
          <a:ln w="9525" cap="flat" cmpd="sng" algn="ctr">
            <a:solidFill>
              <a:schemeClr val="bg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5" name="TextBox 4">
            <a:extLst>
              <a:ext uri="{FF2B5EF4-FFF2-40B4-BE49-F238E27FC236}">
                <a16:creationId xmlns:a16="http://schemas.microsoft.com/office/drawing/2014/main" id="{E033DCAC-1227-4BB2-B5D2-92CED1A8A698}"/>
              </a:ext>
            </a:extLst>
          </p:cNvPr>
          <p:cNvSpPr txBox="1"/>
          <p:nvPr/>
        </p:nvSpPr>
        <p:spPr>
          <a:xfrm>
            <a:off x="685800" y="1196752"/>
            <a:ext cx="1509935" cy="523220"/>
          </a:xfrm>
          <a:prstGeom prst="rect">
            <a:avLst/>
          </a:prstGeom>
          <a:noFill/>
        </p:spPr>
        <p:txBody>
          <a:bodyPr wrap="square" rtlCol="0">
            <a:spAutoFit/>
          </a:bodyPr>
          <a:lstStyle/>
          <a:p>
            <a:pPr algn="ctr"/>
            <a:r>
              <a:rPr lang="en-GB" sz="2800" b="1" dirty="0">
                <a:latin typeface="Amasis MT Pro Black" panose="020B0604020202020204" pitchFamily="18" charset="0"/>
              </a:rPr>
              <a:t>INPUT</a:t>
            </a:r>
          </a:p>
        </p:txBody>
      </p:sp>
      <p:sp>
        <p:nvSpPr>
          <p:cNvPr id="8" name="Rectangle: Rounded Corners 7">
            <a:extLst>
              <a:ext uri="{FF2B5EF4-FFF2-40B4-BE49-F238E27FC236}">
                <a16:creationId xmlns:a16="http://schemas.microsoft.com/office/drawing/2014/main" id="{CE53ED0C-E906-42E3-ABAB-1E281254CA55}"/>
              </a:ext>
            </a:extLst>
          </p:cNvPr>
          <p:cNvSpPr/>
          <p:nvPr/>
        </p:nvSpPr>
        <p:spPr bwMode="auto">
          <a:xfrm>
            <a:off x="1440767" y="2443965"/>
            <a:ext cx="4427377" cy="2037715"/>
          </a:xfrm>
          <a:prstGeom prst="roundRect">
            <a:avLst/>
          </a:prstGeom>
          <a:solidFill>
            <a:schemeClr val="bg2">
              <a:lumMod val="20000"/>
              <a:lumOff val="80000"/>
            </a:schemeClr>
          </a:solidFill>
          <a:ln w="9525" cap="flat" cmpd="sng" algn="ctr">
            <a:solidFill>
              <a:schemeClr val="bg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10" name="TextBox 9">
            <a:extLst>
              <a:ext uri="{FF2B5EF4-FFF2-40B4-BE49-F238E27FC236}">
                <a16:creationId xmlns:a16="http://schemas.microsoft.com/office/drawing/2014/main" id="{376A8F91-7DDD-48FD-9D0D-B4C2E6493373}"/>
              </a:ext>
            </a:extLst>
          </p:cNvPr>
          <p:cNvSpPr txBox="1"/>
          <p:nvPr/>
        </p:nvSpPr>
        <p:spPr>
          <a:xfrm>
            <a:off x="1691681" y="5138028"/>
            <a:ext cx="1794952" cy="523220"/>
          </a:xfrm>
          <a:prstGeom prst="rect">
            <a:avLst/>
          </a:prstGeom>
          <a:noFill/>
        </p:spPr>
        <p:txBody>
          <a:bodyPr wrap="square" rtlCol="0">
            <a:spAutoFit/>
          </a:bodyPr>
          <a:lstStyle/>
          <a:p>
            <a:pPr algn="ctr"/>
            <a:r>
              <a:rPr lang="en-GB" sz="2800" b="1" dirty="0">
                <a:latin typeface="Amasis MT Pro Black" panose="020B0604020202020204" pitchFamily="18" charset="0"/>
              </a:rPr>
              <a:t>OUTPUT</a:t>
            </a:r>
          </a:p>
        </p:txBody>
      </p:sp>
      <p:pic>
        <p:nvPicPr>
          <p:cNvPr id="1026" name="Picture 2" descr="Cogwheel Svg Png Icon Free Download (#562591 ...">
            <a:extLst>
              <a:ext uri="{FF2B5EF4-FFF2-40B4-BE49-F238E27FC236}">
                <a16:creationId xmlns:a16="http://schemas.microsoft.com/office/drawing/2014/main" id="{AAC36C96-022F-4AEE-B163-E24A6CE98E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6632" y="2501039"/>
            <a:ext cx="2140719" cy="19091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ECF215-486D-46E2-A69A-0BBCAFE5B5E8}"/>
              </a:ext>
            </a:extLst>
          </p:cNvPr>
          <p:cNvSpPr txBox="1"/>
          <p:nvPr/>
        </p:nvSpPr>
        <p:spPr>
          <a:xfrm>
            <a:off x="1566224" y="3213994"/>
            <a:ext cx="1794952" cy="523220"/>
          </a:xfrm>
          <a:prstGeom prst="rect">
            <a:avLst/>
          </a:prstGeom>
          <a:noFill/>
        </p:spPr>
        <p:txBody>
          <a:bodyPr wrap="square" rtlCol="0">
            <a:spAutoFit/>
          </a:bodyPr>
          <a:lstStyle/>
          <a:p>
            <a:pPr algn="ctr"/>
            <a:r>
              <a:rPr lang="en-GB" sz="2800" b="1" dirty="0">
                <a:latin typeface="Amasis MT Pro Black" panose="020B0604020202020204" pitchFamily="18" charset="0"/>
              </a:rPr>
              <a:t>SYSTEM</a:t>
            </a:r>
          </a:p>
        </p:txBody>
      </p:sp>
      <p:sp>
        <p:nvSpPr>
          <p:cNvPr id="11" name="TextBox 10">
            <a:extLst>
              <a:ext uri="{FF2B5EF4-FFF2-40B4-BE49-F238E27FC236}">
                <a16:creationId xmlns:a16="http://schemas.microsoft.com/office/drawing/2014/main" id="{50189CD9-CB79-429B-8534-9A0881F1C7A1}"/>
              </a:ext>
            </a:extLst>
          </p:cNvPr>
          <p:cNvSpPr txBox="1"/>
          <p:nvPr/>
        </p:nvSpPr>
        <p:spPr>
          <a:xfrm>
            <a:off x="4556991" y="1196752"/>
            <a:ext cx="3901209" cy="1200329"/>
          </a:xfrm>
          <a:prstGeom prst="rect">
            <a:avLst/>
          </a:prstGeom>
          <a:noFill/>
        </p:spPr>
        <p:txBody>
          <a:bodyPr wrap="square" rtlCol="0">
            <a:spAutoFit/>
          </a:bodyPr>
          <a:lstStyle/>
          <a:p>
            <a:pPr algn="ctr"/>
            <a:r>
              <a:rPr lang="en-GB" b="1" dirty="0">
                <a:latin typeface="Garamond" panose="02020404030301010803" pitchFamily="18" charset="0"/>
              </a:rPr>
              <a:t>Requirements/constraints: </a:t>
            </a:r>
            <a:r>
              <a:rPr lang="en-GB" dirty="0">
                <a:latin typeface="Garamond" panose="02020404030301010803" pitchFamily="18" charset="0"/>
              </a:rPr>
              <a:t>rooms; staff; modules; dates; sequencing; preferences</a:t>
            </a:r>
            <a:endParaRPr lang="en-GB" b="1" dirty="0">
              <a:latin typeface="Garamond" panose="02020404030301010803" pitchFamily="18" charset="0"/>
            </a:endParaRPr>
          </a:p>
        </p:txBody>
      </p:sp>
      <p:sp>
        <p:nvSpPr>
          <p:cNvPr id="14" name="TextBox 13">
            <a:extLst>
              <a:ext uri="{FF2B5EF4-FFF2-40B4-BE49-F238E27FC236}">
                <a16:creationId xmlns:a16="http://schemas.microsoft.com/office/drawing/2014/main" id="{80B08AE4-55EF-4AE1-BBCE-257888B64A25}"/>
              </a:ext>
            </a:extLst>
          </p:cNvPr>
          <p:cNvSpPr txBox="1"/>
          <p:nvPr/>
        </p:nvSpPr>
        <p:spPr>
          <a:xfrm>
            <a:off x="4932040" y="4717880"/>
            <a:ext cx="3901209" cy="1200329"/>
          </a:xfrm>
          <a:prstGeom prst="rect">
            <a:avLst/>
          </a:prstGeom>
          <a:noFill/>
        </p:spPr>
        <p:txBody>
          <a:bodyPr wrap="square" rtlCol="0">
            <a:spAutoFit/>
          </a:bodyPr>
          <a:lstStyle/>
          <a:p>
            <a:pPr algn="ctr"/>
            <a:r>
              <a:rPr lang="en-GB" b="1" dirty="0">
                <a:latin typeface="Garamond" panose="02020404030301010803" pitchFamily="18" charset="0"/>
              </a:rPr>
              <a:t>Potential Timetables:</a:t>
            </a:r>
            <a:br>
              <a:rPr lang="en-GB" b="1" dirty="0">
                <a:latin typeface="Garamond" panose="02020404030301010803" pitchFamily="18" charset="0"/>
              </a:rPr>
            </a:br>
            <a:r>
              <a:rPr lang="en-GB" dirty="0">
                <a:latin typeface="Garamond" panose="02020404030301010803" pitchFamily="18" charset="0"/>
              </a:rPr>
              <a:t>A prioritised set of valid timetables that can be used</a:t>
            </a:r>
          </a:p>
        </p:txBody>
      </p:sp>
    </p:spTree>
    <p:extLst>
      <p:ext uri="{BB962C8B-B14F-4D97-AF65-F5344CB8AC3E}">
        <p14:creationId xmlns:p14="http://schemas.microsoft.com/office/powerpoint/2010/main" val="912609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990656" cy="1066800"/>
          </a:xfrm>
        </p:spPr>
        <p:txBody>
          <a:bodyPr/>
          <a:lstStyle/>
          <a:p>
            <a:r>
              <a:rPr lang="en-GB" sz="4000" dirty="0">
                <a:latin typeface="Garamond" panose="02020404030301010803" pitchFamily="18" charset="0"/>
              </a:rPr>
              <a:t>4.2 Generalisation</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19</a:t>
            </a:fld>
            <a:endParaRPr lang="en-GB" sz="2000" dirty="0">
              <a:latin typeface="Garamond" panose="02020404030301010803" pitchFamily="18" charset="0"/>
            </a:endParaRPr>
          </a:p>
        </p:txBody>
      </p:sp>
      <p:sp>
        <p:nvSpPr>
          <p:cNvPr id="13" name="Content Placeholder 2">
            <a:extLst>
              <a:ext uri="{FF2B5EF4-FFF2-40B4-BE49-F238E27FC236}">
                <a16:creationId xmlns:a16="http://schemas.microsoft.com/office/drawing/2014/main" id="{73741F54-0D70-46E2-85C2-7408B6529D33}"/>
              </a:ext>
            </a:extLst>
          </p:cNvPr>
          <p:cNvSpPr txBox="1">
            <a:spLocks/>
          </p:cNvSpPr>
          <p:nvPr/>
        </p:nvSpPr>
        <p:spPr>
          <a:xfrm>
            <a:off x="539552" y="1196752"/>
            <a:ext cx="8136904" cy="4797896"/>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latin typeface="Calibri"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chemeClr val="tx1">
                    <a:lumMod val="75000"/>
                    <a:lumOff val="25000"/>
                  </a:schemeClr>
                </a:solidFill>
                <a:latin typeface="Calibri"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lumMod val="65000"/>
                    <a:lumOff val="35000"/>
                  </a:schemeClr>
                </a:solidFill>
                <a:latin typeface="Calibri"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lumMod val="65000"/>
                    <a:lumOff val="35000"/>
                  </a:schemeClr>
                </a:solidFill>
                <a:latin typeface="Calibri"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lumMod val="65000"/>
                    <a:lumOff val="35000"/>
                  </a:schemeClr>
                </a:solidFill>
                <a:latin typeface="Calibri"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tx2"/>
              </a:buClr>
              <a:buNone/>
            </a:pPr>
            <a:r>
              <a:rPr lang="en-GB" dirty="0">
                <a:latin typeface="Garamond" panose="02020404030301010803" pitchFamily="18" charset="0"/>
              </a:rPr>
              <a:t>As discussed, training for the generator is expensive (time and compute resource). In training it will only learn to fit the specific timetable brief for the given year, and cannot necessarily create valid timetables for another problem/year. </a:t>
            </a:r>
          </a:p>
          <a:p>
            <a:pPr marL="0" indent="0">
              <a:buClr>
                <a:schemeClr val="tx2"/>
              </a:buClr>
              <a:buNone/>
            </a:pPr>
            <a:endParaRPr lang="en-GB" dirty="0">
              <a:latin typeface="Garamond" panose="02020404030301010803" pitchFamily="18" charset="0"/>
            </a:endParaRPr>
          </a:p>
          <a:p>
            <a:pPr marL="0" indent="0">
              <a:buClr>
                <a:schemeClr val="tx2"/>
              </a:buClr>
              <a:buNone/>
            </a:pPr>
            <a:r>
              <a:rPr lang="en-GB" dirty="0">
                <a:latin typeface="Garamond" panose="02020404030301010803" pitchFamily="18" charset="0"/>
              </a:rPr>
              <a:t>However, training via transfer learning is possible/recommended …</a:t>
            </a:r>
          </a:p>
        </p:txBody>
      </p:sp>
    </p:spTree>
    <p:extLst>
      <p:ext uri="{BB962C8B-B14F-4D97-AF65-F5344CB8AC3E}">
        <p14:creationId xmlns:p14="http://schemas.microsoft.com/office/powerpoint/2010/main" val="937804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77335"/>
            <a:ext cx="7772400" cy="653885"/>
          </a:xfrm>
        </p:spPr>
        <p:txBody>
          <a:bodyPr/>
          <a:lstStyle/>
          <a:p>
            <a:r>
              <a:rPr lang="en-GB" dirty="0">
                <a:latin typeface="Garamond" panose="02020404030301010803" pitchFamily="18" charset="0"/>
              </a:rPr>
              <a:t>Session Structure</a:t>
            </a:r>
          </a:p>
        </p:txBody>
      </p:sp>
      <p:sp>
        <p:nvSpPr>
          <p:cNvPr id="3" name="Text Placeholder 2"/>
          <p:cNvSpPr>
            <a:spLocks noGrp="1"/>
          </p:cNvSpPr>
          <p:nvPr>
            <p:ph type="body" idx="1"/>
          </p:nvPr>
        </p:nvSpPr>
        <p:spPr>
          <a:xfrm>
            <a:off x="722313" y="2347244"/>
            <a:ext cx="7772400" cy="4032447"/>
          </a:xfrm>
        </p:spPr>
        <p:txBody>
          <a:bodyPr/>
          <a:lstStyle/>
          <a:p>
            <a:r>
              <a:rPr lang="en-GB" sz="3600" dirty="0">
                <a:latin typeface="Garamond" panose="02020404030301010803" pitchFamily="18" charset="0"/>
              </a:rPr>
              <a:t>Introduction and Problem Statement</a:t>
            </a:r>
            <a:br>
              <a:rPr lang="en-GB" sz="3600" dirty="0">
                <a:latin typeface="Garamond" panose="02020404030301010803" pitchFamily="18" charset="0"/>
              </a:rPr>
            </a:br>
            <a:endParaRPr lang="en-GB" sz="1400" dirty="0">
              <a:latin typeface="Garamond" panose="02020404030301010803" pitchFamily="18" charset="0"/>
            </a:endParaRPr>
          </a:p>
          <a:p>
            <a:r>
              <a:rPr lang="en-GB" sz="3600" dirty="0">
                <a:latin typeface="Garamond" panose="02020404030301010803" pitchFamily="18" charset="0"/>
              </a:rPr>
              <a:t>Related Approaches</a:t>
            </a:r>
            <a:br>
              <a:rPr lang="en-GB" sz="3600" dirty="0">
                <a:latin typeface="Garamond" panose="02020404030301010803" pitchFamily="18" charset="0"/>
              </a:rPr>
            </a:br>
            <a:endParaRPr lang="en-GB" sz="1400" dirty="0">
              <a:latin typeface="Garamond" panose="02020404030301010803" pitchFamily="18" charset="0"/>
            </a:endParaRPr>
          </a:p>
          <a:p>
            <a:r>
              <a:rPr lang="en-GB" sz="3600" dirty="0">
                <a:latin typeface="Garamond" panose="02020404030301010803" pitchFamily="18" charset="0"/>
              </a:rPr>
              <a:t>Implementation and Results</a:t>
            </a:r>
            <a:br>
              <a:rPr lang="en-GB" sz="4000" dirty="0">
                <a:latin typeface="Garamond" panose="02020404030301010803" pitchFamily="18" charset="0"/>
              </a:rPr>
            </a:br>
            <a:endParaRPr lang="en-GB" sz="1400" dirty="0">
              <a:latin typeface="Garamond" panose="02020404030301010803" pitchFamily="18" charset="0"/>
            </a:endParaRPr>
          </a:p>
          <a:p>
            <a:r>
              <a:rPr lang="en-GB" sz="3600" dirty="0">
                <a:latin typeface="Garamond" panose="02020404030301010803" pitchFamily="18" charset="0"/>
              </a:rPr>
              <a:t>Summary and Future Work</a:t>
            </a:r>
            <a:br>
              <a:rPr lang="en-GB" sz="1400" dirty="0">
                <a:latin typeface="Garamond" panose="02020404030301010803" pitchFamily="18" charset="0"/>
              </a:rPr>
            </a:br>
            <a:endParaRPr lang="en-GB" sz="1000" dirty="0">
              <a:latin typeface="Garamond" panose="02020404030301010803" pitchFamily="18" charset="0"/>
            </a:endParaRPr>
          </a:p>
        </p:txBody>
      </p:sp>
    </p:spTree>
    <p:extLst>
      <p:ext uri="{BB962C8B-B14F-4D97-AF65-F5344CB8AC3E}">
        <p14:creationId xmlns:p14="http://schemas.microsoft.com/office/powerpoint/2010/main" val="419059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Classification using Transfer Learning in PyTorch ...">
            <a:extLst>
              <a:ext uri="{FF2B5EF4-FFF2-40B4-BE49-F238E27FC236}">
                <a16:creationId xmlns:a16="http://schemas.microsoft.com/office/drawing/2014/main" id="{7B549A8B-4377-422F-B1C3-9FF239CB1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052"/>
            <a:ext cx="9144000" cy="5126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7544" y="129952"/>
            <a:ext cx="7990656" cy="1066800"/>
          </a:xfrm>
        </p:spPr>
        <p:txBody>
          <a:bodyPr/>
          <a:lstStyle/>
          <a:p>
            <a:r>
              <a:rPr lang="en-GB" sz="4000" dirty="0">
                <a:latin typeface="Garamond" panose="02020404030301010803" pitchFamily="18" charset="0"/>
              </a:rPr>
              <a:t>4.3 Transfer Learning</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20</a:t>
            </a:fld>
            <a:endParaRPr lang="en-GB" sz="2000" dirty="0">
              <a:latin typeface="Garamond" panose="02020404030301010803" pitchFamily="18" charset="0"/>
            </a:endParaRPr>
          </a:p>
        </p:txBody>
      </p:sp>
    </p:spTree>
    <p:extLst>
      <p:ext uri="{BB962C8B-B14F-4D97-AF65-F5344CB8AC3E}">
        <p14:creationId xmlns:p14="http://schemas.microsoft.com/office/powerpoint/2010/main" val="4057074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136904" cy="1066800"/>
          </a:xfrm>
        </p:spPr>
        <p:txBody>
          <a:bodyPr/>
          <a:lstStyle/>
          <a:p>
            <a:r>
              <a:rPr lang="en-GB" sz="4000" dirty="0">
                <a:latin typeface="Garamond" panose="02020404030301010803" pitchFamily="18" charset="0"/>
              </a:rPr>
              <a:t>4. Summary</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21</a:t>
            </a:fld>
            <a:endParaRPr lang="en-GB" sz="2000" dirty="0">
              <a:latin typeface="Garamond" panose="02020404030301010803" pitchFamily="18" charset="0"/>
            </a:endParaRPr>
          </a:p>
        </p:txBody>
      </p:sp>
      <p:sp>
        <p:nvSpPr>
          <p:cNvPr id="7" name="Content Placeholder 2"/>
          <p:cNvSpPr txBox="1">
            <a:spLocks/>
          </p:cNvSpPr>
          <p:nvPr/>
        </p:nvSpPr>
        <p:spPr>
          <a:xfrm>
            <a:off x="503548" y="1196752"/>
            <a:ext cx="8136904" cy="4797896"/>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latin typeface="Calibri"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chemeClr val="tx1">
                    <a:lumMod val="75000"/>
                    <a:lumOff val="25000"/>
                  </a:schemeClr>
                </a:solidFill>
                <a:latin typeface="Calibri"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lumMod val="65000"/>
                    <a:lumOff val="35000"/>
                  </a:schemeClr>
                </a:solidFill>
                <a:latin typeface="Calibri"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lumMod val="65000"/>
                    <a:lumOff val="35000"/>
                  </a:schemeClr>
                </a:solidFill>
                <a:latin typeface="Calibri"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lumMod val="65000"/>
                    <a:lumOff val="35000"/>
                  </a:schemeClr>
                </a:solidFill>
                <a:latin typeface="Calibri"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tx2"/>
              </a:buClr>
              <a:buNone/>
            </a:pPr>
            <a:r>
              <a:rPr lang="en-GB" dirty="0">
                <a:latin typeface="Garamond" panose="02020404030301010803" pitchFamily="18" charset="0"/>
              </a:rPr>
              <a:t>In summary:</a:t>
            </a:r>
          </a:p>
          <a:p>
            <a:pPr marL="788670" lvl="1" indent="-514350">
              <a:buClr>
                <a:schemeClr val="tx2"/>
              </a:buClr>
              <a:buFont typeface="+mj-lt"/>
              <a:buAutoNum type="arabicPeriod"/>
            </a:pPr>
            <a:r>
              <a:rPr lang="en-GB" dirty="0">
                <a:latin typeface="Garamond" panose="02020404030301010803" pitchFamily="18" charset="0"/>
              </a:rPr>
              <a:t>We present a hybrid GAN / EA model – with an ANN generator and EA/SH discriminator – that can generate multiple valid timetables</a:t>
            </a:r>
          </a:p>
          <a:p>
            <a:pPr marL="788670" lvl="1" indent="-514350">
              <a:buClr>
                <a:schemeClr val="tx2"/>
              </a:buClr>
              <a:buFont typeface="+mj-lt"/>
              <a:buAutoNum type="arabicPeriod"/>
            </a:pPr>
            <a:r>
              <a:rPr lang="en-GB" dirty="0">
                <a:latin typeface="Garamond" panose="02020404030301010803" pitchFamily="18" charset="0"/>
              </a:rPr>
              <a:t>The model can be updated each year by changing configuration parameters and retraining just the final layer of the model</a:t>
            </a:r>
          </a:p>
          <a:p>
            <a:pPr marL="788670" lvl="1" indent="-514350">
              <a:buClr>
                <a:schemeClr val="tx2"/>
              </a:buClr>
              <a:buFont typeface="+mj-lt"/>
              <a:buAutoNum type="arabicPeriod"/>
            </a:pPr>
            <a:r>
              <a:rPr lang="en-GB" dirty="0">
                <a:latin typeface="Garamond" panose="02020404030301010803" pitchFamily="18" charset="0"/>
              </a:rPr>
              <a:t>Other applications of the approach may be found in non-academic timetabling, logistics (Flow-shop scheduling) and other related domains</a:t>
            </a:r>
          </a:p>
        </p:txBody>
      </p:sp>
    </p:spTree>
    <p:extLst>
      <p:ext uri="{BB962C8B-B14F-4D97-AF65-F5344CB8AC3E}">
        <p14:creationId xmlns:p14="http://schemas.microsoft.com/office/powerpoint/2010/main" val="606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ky, outdoor, sign&#10;&#10;Description automatically generated">
            <a:extLst>
              <a:ext uri="{FF2B5EF4-FFF2-40B4-BE49-F238E27FC236}">
                <a16:creationId xmlns:a16="http://schemas.microsoft.com/office/drawing/2014/main" id="{97EBD229-EB97-4E72-84DD-FE3EBD63D0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3" y="0"/>
            <a:ext cx="9151383" cy="6106886"/>
          </a:xfrm>
          <a:prstGeom prst="rect">
            <a:avLst/>
          </a:prstGeom>
        </p:spPr>
      </p:pic>
      <p:sp>
        <p:nvSpPr>
          <p:cNvPr id="8" name="TextBox 7">
            <a:extLst>
              <a:ext uri="{FF2B5EF4-FFF2-40B4-BE49-F238E27FC236}">
                <a16:creationId xmlns:a16="http://schemas.microsoft.com/office/drawing/2014/main" id="{556D05EA-2CF6-4DF7-9BC2-403E6F7FB104}"/>
              </a:ext>
            </a:extLst>
          </p:cNvPr>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22</a:t>
            </a:fld>
            <a:endParaRPr lang="en-GB" sz="2000" dirty="0">
              <a:latin typeface="Garamond" panose="02020404030301010803" pitchFamily="18" charset="0"/>
            </a:endParaRPr>
          </a:p>
        </p:txBody>
      </p:sp>
    </p:spTree>
    <p:extLst>
      <p:ext uri="{BB962C8B-B14F-4D97-AF65-F5344CB8AC3E}">
        <p14:creationId xmlns:p14="http://schemas.microsoft.com/office/powerpoint/2010/main" val="281950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990656" cy="1066800"/>
          </a:xfrm>
        </p:spPr>
        <p:txBody>
          <a:bodyPr/>
          <a:lstStyle/>
          <a:p>
            <a:r>
              <a:rPr lang="en-GB" sz="4000" dirty="0">
                <a:latin typeface="Garamond" panose="02020404030301010803" pitchFamily="18" charset="0"/>
              </a:rPr>
              <a:t>1.1 Problem Definition</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3</a:t>
            </a:fld>
            <a:endParaRPr lang="en-GB" sz="2000" dirty="0">
              <a:latin typeface="Garamond" panose="02020404030301010803" pitchFamily="18" charset="0"/>
            </a:endParaRPr>
          </a:p>
        </p:txBody>
      </p:sp>
      <p:sp>
        <p:nvSpPr>
          <p:cNvPr id="7" name="Content Placeholder 2"/>
          <p:cNvSpPr txBox="1">
            <a:spLocks/>
          </p:cNvSpPr>
          <p:nvPr/>
        </p:nvSpPr>
        <p:spPr>
          <a:xfrm>
            <a:off x="539552" y="1295400"/>
            <a:ext cx="8136904" cy="4797896"/>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latin typeface="Calibri"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chemeClr val="tx1">
                    <a:lumMod val="75000"/>
                    <a:lumOff val="25000"/>
                  </a:schemeClr>
                </a:solidFill>
                <a:latin typeface="Calibri"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lumMod val="65000"/>
                    <a:lumOff val="35000"/>
                  </a:schemeClr>
                </a:solidFill>
                <a:latin typeface="Calibri"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lumMod val="65000"/>
                    <a:lumOff val="35000"/>
                  </a:schemeClr>
                </a:solidFill>
                <a:latin typeface="Calibri"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lumMod val="65000"/>
                    <a:lumOff val="35000"/>
                  </a:schemeClr>
                </a:solidFill>
                <a:latin typeface="Calibri"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tx2"/>
              </a:buClr>
              <a:buNone/>
            </a:pPr>
            <a:r>
              <a:rPr lang="en-GB" dirty="0">
                <a:latin typeface="Garamond" panose="02020404030301010803" pitchFamily="18" charset="0"/>
              </a:rPr>
              <a:t>Automation of the course/module timetabling process at a large academic department. These are a set of challenges the work will seek to address:</a:t>
            </a:r>
          </a:p>
          <a:p>
            <a:pPr lvl="1">
              <a:buClr>
                <a:schemeClr val="tx2"/>
              </a:buClr>
            </a:pPr>
            <a:r>
              <a:rPr lang="en-GB" dirty="0">
                <a:latin typeface="Garamond" panose="02020404030301010803" pitchFamily="18" charset="0"/>
              </a:rPr>
              <a:t>Rising student numbers (approx. 1,500 p.a.)</a:t>
            </a:r>
          </a:p>
          <a:p>
            <a:pPr lvl="1">
              <a:buClr>
                <a:schemeClr val="tx2"/>
              </a:buClr>
            </a:pPr>
            <a:r>
              <a:rPr lang="en-GB" dirty="0">
                <a:latin typeface="Garamond" panose="02020404030301010803" pitchFamily="18" charset="0"/>
              </a:rPr>
              <a:t>Lots of stakeholders and courses</a:t>
            </a:r>
          </a:p>
          <a:p>
            <a:pPr lvl="1">
              <a:buClr>
                <a:schemeClr val="tx2"/>
              </a:buClr>
            </a:pPr>
            <a:r>
              <a:rPr lang="en-GB" dirty="0">
                <a:latin typeface="Garamond" panose="02020404030301010803" pitchFamily="18" charset="0"/>
              </a:rPr>
              <a:t>Limited room resources (impact of COVID-19)</a:t>
            </a:r>
          </a:p>
          <a:p>
            <a:pPr lvl="1">
              <a:buClr>
                <a:schemeClr val="tx2"/>
              </a:buClr>
            </a:pPr>
            <a:r>
              <a:rPr lang="en-GB" dirty="0">
                <a:latin typeface="Garamond" panose="02020404030301010803" pitchFamily="18" charset="0"/>
              </a:rPr>
              <a:t>Unusual module delivery approach (1-week blocks)</a:t>
            </a:r>
          </a:p>
          <a:p>
            <a:pPr lvl="1">
              <a:buClr>
                <a:schemeClr val="tx2"/>
              </a:buClr>
            </a:pPr>
            <a:r>
              <a:rPr lang="en-GB" dirty="0">
                <a:latin typeface="Garamond" panose="02020404030301010803" pitchFamily="18" charset="0"/>
              </a:rPr>
              <a:t>NP-Hard optimisation problem</a:t>
            </a:r>
          </a:p>
          <a:p>
            <a:pPr lvl="1">
              <a:buClr>
                <a:schemeClr val="tx2"/>
              </a:buClr>
            </a:pPr>
            <a:r>
              <a:rPr lang="en-GB" dirty="0">
                <a:latin typeface="Garamond" panose="02020404030301010803" pitchFamily="18" charset="0"/>
              </a:rPr>
              <a:t>No single “optimal” solution</a:t>
            </a:r>
          </a:p>
        </p:txBody>
      </p:sp>
    </p:spTree>
    <p:extLst>
      <p:ext uri="{BB962C8B-B14F-4D97-AF65-F5344CB8AC3E}">
        <p14:creationId xmlns:p14="http://schemas.microsoft.com/office/powerpoint/2010/main" val="385084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Bent 8">
            <a:extLst>
              <a:ext uri="{FF2B5EF4-FFF2-40B4-BE49-F238E27FC236}">
                <a16:creationId xmlns:a16="http://schemas.microsoft.com/office/drawing/2014/main" id="{C1373AF8-380B-4D26-A043-5A0F8CA5475C}"/>
              </a:ext>
            </a:extLst>
          </p:cNvPr>
          <p:cNvSpPr/>
          <p:nvPr/>
        </p:nvSpPr>
        <p:spPr bwMode="auto">
          <a:xfrm rot="10800000" flipH="1">
            <a:off x="3486633" y="4429556"/>
            <a:ext cx="1090613" cy="1549286"/>
          </a:xfrm>
          <a:prstGeom prst="bentArrow">
            <a:avLst>
              <a:gd name="adj1" fmla="val 32419"/>
              <a:gd name="adj2" fmla="val 50000"/>
              <a:gd name="adj3" fmla="val 23690"/>
              <a:gd name="adj4" fmla="val 34580"/>
            </a:avLst>
          </a:prstGeom>
          <a:solidFill>
            <a:schemeClr val="bg2">
              <a:lumMod val="20000"/>
              <a:lumOff val="80000"/>
            </a:schemeClr>
          </a:solidFill>
          <a:ln w="9525" cap="flat" cmpd="sng" algn="ctr">
            <a:solidFill>
              <a:schemeClr val="bg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228600"/>
            <a:ext cx="7990656" cy="1066800"/>
          </a:xfrm>
        </p:spPr>
        <p:txBody>
          <a:bodyPr/>
          <a:lstStyle/>
          <a:p>
            <a:r>
              <a:rPr lang="en-GB" sz="4000" dirty="0">
                <a:latin typeface="Garamond" panose="02020404030301010803" pitchFamily="18" charset="0"/>
              </a:rPr>
              <a:t>1.2 “To-Be” System</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4</a:t>
            </a:fld>
            <a:endParaRPr lang="en-GB" sz="2000" dirty="0">
              <a:latin typeface="Garamond" panose="02020404030301010803" pitchFamily="18" charset="0"/>
            </a:endParaRPr>
          </a:p>
        </p:txBody>
      </p:sp>
      <p:sp>
        <p:nvSpPr>
          <p:cNvPr id="4" name="Arrow: Bent 3">
            <a:extLst>
              <a:ext uri="{FF2B5EF4-FFF2-40B4-BE49-F238E27FC236}">
                <a16:creationId xmlns:a16="http://schemas.microsoft.com/office/drawing/2014/main" id="{D16198DD-E119-4B95-AD9B-C8776D78017A}"/>
              </a:ext>
            </a:extLst>
          </p:cNvPr>
          <p:cNvSpPr/>
          <p:nvPr/>
        </p:nvSpPr>
        <p:spPr bwMode="auto">
          <a:xfrm rot="5400000">
            <a:off x="2657425" y="833710"/>
            <a:ext cx="1090613" cy="2013992"/>
          </a:xfrm>
          <a:prstGeom prst="bentArrow">
            <a:avLst>
              <a:gd name="adj1" fmla="val 32419"/>
              <a:gd name="adj2" fmla="val 50000"/>
              <a:gd name="adj3" fmla="val 23690"/>
              <a:gd name="adj4" fmla="val 34580"/>
            </a:avLst>
          </a:prstGeom>
          <a:solidFill>
            <a:schemeClr val="bg2">
              <a:lumMod val="20000"/>
              <a:lumOff val="80000"/>
            </a:schemeClr>
          </a:solidFill>
          <a:ln w="9525" cap="flat" cmpd="sng" algn="ctr">
            <a:solidFill>
              <a:schemeClr val="bg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5" name="TextBox 4">
            <a:extLst>
              <a:ext uri="{FF2B5EF4-FFF2-40B4-BE49-F238E27FC236}">
                <a16:creationId xmlns:a16="http://schemas.microsoft.com/office/drawing/2014/main" id="{E033DCAC-1227-4BB2-B5D2-92CED1A8A698}"/>
              </a:ext>
            </a:extLst>
          </p:cNvPr>
          <p:cNvSpPr txBox="1"/>
          <p:nvPr/>
        </p:nvSpPr>
        <p:spPr>
          <a:xfrm>
            <a:off x="685800" y="1196752"/>
            <a:ext cx="1509935" cy="523220"/>
          </a:xfrm>
          <a:prstGeom prst="rect">
            <a:avLst/>
          </a:prstGeom>
          <a:noFill/>
        </p:spPr>
        <p:txBody>
          <a:bodyPr wrap="square" rtlCol="0">
            <a:spAutoFit/>
          </a:bodyPr>
          <a:lstStyle/>
          <a:p>
            <a:pPr algn="ctr"/>
            <a:r>
              <a:rPr lang="en-GB" sz="2800" b="1" dirty="0">
                <a:latin typeface="Amasis MT Pro Black" panose="020B0604020202020204" pitchFamily="18" charset="0"/>
              </a:rPr>
              <a:t>INPUT</a:t>
            </a:r>
          </a:p>
        </p:txBody>
      </p:sp>
      <p:sp>
        <p:nvSpPr>
          <p:cNvPr id="8" name="Rectangle: Rounded Corners 7">
            <a:extLst>
              <a:ext uri="{FF2B5EF4-FFF2-40B4-BE49-F238E27FC236}">
                <a16:creationId xmlns:a16="http://schemas.microsoft.com/office/drawing/2014/main" id="{CE53ED0C-E906-42E3-ABAB-1E281254CA55}"/>
              </a:ext>
            </a:extLst>
          </p:cNvPr>
          <p:cNvSpPr/>
          <p:nvPr/>
        </p:nvSpPr>
        <p:spPr bwMode="auto">
          <a:xfrm>
            <a:off x="1440767" y="2443965"/>
            <a:ext cx="4427377" cy="2037715"/>
          </a:xfrm>
          <a:prstGeom prst="roundRect">
            <a:avLst/>
          </a:prstGeom>
          <a:solidFill>
            <a:schemeClr val="bg2">
              <a:lumMod val="20000"/>
              <a:lumOff val="80000"/>
            </a:schemeClr>
          </a:solidFill>
          <a:ln w="9525" cap="flat" cmpd="sng" algn="ctr">
            <a:solidFill>
              <a:schemeClr val="bg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10" name="TextBox 9">
            <a:extLst>
              <a:ext uri="{FF2B5EF4-FFF2-40B4-BE49-F238E27FC236}">
                <a16:creationId xmlns:a16="http://schemas.microsoft.com/office/drawing/2014/main" id="{376A8F91-7DDD-48FD-9D0D-B4C2E6493373}"/>
              </a:ext>
            </a:extLst>
          </p:cNvPr>
          <p:cNvSpPr txBox="1"/>
          <p:nvPr/>
        </p:nvSpPr>
        <p:spPr>
          <a:xfrm>
            <a:off x="1691681" y="5138028"/>
            <a:ext cx="1794952" cy="523220"/>
          </a:xfrm>
          <a:prstGeom prst="rect">
            <a:avLst/>
          </a:prstGeom>
          <a:noFill/>
        </p:spPr>
        <p:txBody>
          <a:bodyPr wrap="square" rtlCol="0">
            <a:spAutoFit/>
          </a:bodyPr>
          <a:lstStyle/>
          <a:p>
            <a:pPr algn="ctr"/>
            <a:r>
              <a:rPr lang="en-GB" sz="2800" b="1" dirty="0">
                <a:latin typeface="Amasis MT Pro Black" panose="020B0604020202020204" pitchFamily="18" charset="0"/>
              </a:rPr>
              <a:t>OUTPUT</a:t>
            </a:r>
          </a:p>
        </p:txBody>
      </p:sp>
      <p:pic>
        <p:nvPicPr>
          <p:cNvPr id="1026" name="Picture 2" descr="Cogwheel Svg Png Icon Free Download (#562591 ...">
            <a:extLst>
              <a:ext uri="{FF2B5EF4-FFF2-40B4-BE49-F238E27FC236}">
                <a16:creationId xmlns:a16="http://schemas.microsoft.com/office/drawing/2014/main" id="{AAC36C96-022F-4AEE-B163-E24A6CE98E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6632" y="2501039"/>
            <a:ext cx="2140719" cy="19091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ECF215-486D-46E2-A69A-0BBCAFE5B5E8}"/>
              </a:ext>
            </a:extLst>
          </p:cNvPr>
          <p:cNvSpPr txBox="1"/>
          <p:nvPr/>
        </p:nvSpPr>
        <p:spPr>
          <a:xfrm>
            <a:off x="1566224" y="3213994"/>
            <a:ext cx="1794952" cy="523220"/>
          </a:xfrm>
          <a:prstGeom prst="rect">
            <a:avLst/>
          </a:prstGeom>
          <a:noFill/>
        </p:spPr>
        <p:txBody>
          <a:bodyPr wrap="square" rtlCol="0">
            <a:spAutoFit/>
          </a:bodyPr>
          <a:lstStyle/>
          <a:p>
            <a:pPr algn="ctr"/>
            <a:r>
              <a:rPr lang="en-GB" sz="2800" b="1" dirty="0">
                <a:latin typeface="Amasis MT Pro Black" panose="020B0604020202020204" pitchFamily="18" charset="0"/>
              </a:rPr>
              <a:t>SYSTEM</a:t>
            </a:r>
          </a:p>
        </p:txBody>
      </p:sp>
      <p:sp>
        <p:nvSpPr>
          <p:cNvPr id="11" name="TextBox 10">
            <a:extLst>
              <a:ext uri="{FF2B5EF4-FFF2-40B4-BE49-F238E27FC236}">
                <a16:creationId xmlns:a16="http://schemas.microsoft.com/office/drawing/2014/main" id="{50189CD9-CB79-429B-8534-9A0881F1C7A1}"/>
              </a:ext>
            </a:extLst>
          </p:cNvPr>
          <p:cNvSpPr txBox="1"/>
          <p:nvPr/>
        </p:nvSpPr>
        <p:spPr>
          <a:xfrm>
            <a:off x="4556991" y="1196752"/>
            <a:ext cx="3901209" cy="1200329"/>
          </a:xfrm>
          <a:prstGeom prst="rect">
            <a:avLst/>
          </a:prstGeom>
          <a:noFill/>
        </p:spPr>
        <p:txBody>
          <a:bodyPr wrap="square" rtlCol="0">
            <a:spAutoFit/>
          </a:bodyPr>
          <a:lstStyle/>
          <a:p>
            <a:pPr algn="ctr"/>
            <a:r>
              <a:rPr lang="en-GB" b="1" dirty="0">
                <a:latin typeface="Garamond" panose="02020404030301010803" pitchFamily="18" charset="0"/>
              </a:rPr>
              <a:t>Requirements/constraints: </a:t>
            </a:r>
            <a:r>
              <a:rPr lang="en-GB" dirty="0">
                <a:latin typeface="Garamond" panose="02020404030301010803" pitchFamily="18" charset="0"/>
              </a:rPr>
              <a:t>rooms; staff; modules; dates; sequencing; preferences</a:t>
            </a:r>
            <a:endParaRPr lang="en-GB" b="1" dirty="0">
              <a:latin typeface="Garamond" panose="02020404030301010803" pitchFamily="18" charset="0"/>
            </a:endParaRPr>
          </a:p>
        </p:txBody>
      </p:sp>
      <p:sp>
        <p:nvSpPr>
          <p:cNvPr id="14" name="TextBox 13">
            <a:extLst>
              <a:ext uri="{FF2B5EF4-FFF2-40B4-BE49-F238E27FC236}">
                <a16:creationId xmlns:a16="http://schemas.microsoft.com/office/drawing/2014/main" id="{80B08AE4-55EF-4AE1-BBCE-257888B64A25}"/>
              </a:ext>
            </a:extLst>
          </p:cNvPr>
          <p:cNvSpPr txBox="1"/>
          <p:nvPr/>
        </p:nvSpPr>
        <p:spPr>
          <a:xfrm>
            <a:off x="4932040" y="4717880"/>
            <a:ext cx="3901209" cy="1200329"/>
          </a:xfrm>
          <a:prstGeom prst="rect">
            <a:avLst/>
          </a:prstGeom>
          <a:noFill/>
        </p:spPr>
        <p:txBody>
          <a:bodyPr wrap="square" rtlCol="0">
            <a:spAutoFit/>
          </a:bodyPr>
          <a:lstStyle/>
          <a:p>
            <a:pPr algn="ctr"/>
            <a:r>
              <a:rPr lang="en-GB" b="1" dirty="0">
                <a:latin typeface="Garamond" panose="02020404030301010803" pitchFamily="18" charset="0"/>
              </a:rPr>
              <a:t>Potential Timetables:</a:t>
            </a:r>
            <a:br>
              <a:rPr lang="en-GB" b="1" dirty="0">
                <a:latin typeface="Garamond" panose="02020404030301010803" pitchFamily="18" charset="0"/>
              </a:rPr>
            </a:br>
            <a:r>
              <a:rPr lang="en-GB" dirty="0">
                <a:latin typeface="Garamond" panose="02020404030301010803" pitchFamily="18" charset="0"/>
              </a:rPr>
              <a:t>A prioritised set of valid timetables that can be used</a:t>
            </a:r>
          </a:p>
        </p:txBody>
      </p:sp>
    </p:spTree>
    <p:extLst>
      <p:ext uri="{BB962C8B-B14F-4D97-AF65-F5344CB8AC3E}">
        <p14:creationId xmlns:p14="http://schemas.microsoft.com/office/powerpoint/2010/main" val="118561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06680" cy="1066800"/>
          </a:xfrm>
        </p:spPr>
        <p:txBody>
          <a:bodyPr/>
          <a:lstStyle/>
          <a:p>
            <a:r>
              <a:rPr lang="en-GB" sz="4000" dirty="0">
                <a:latin typeface="Garamond" panose="02020404030301010803" pitchFamily="18" charset="0"/>
              </a:rPr>
              <a:t>2.1 Evolutionary Algorithms (EAs)</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5</a:t>
            </a:fld>
            <a:endParaRPr lang="en-GB" sz="2000" dirty="0">
              <a:latin typeface="Garamond" panose="02020404030301010803" pitchFamily="18" charset="0"/>
            </a:endParaRPr>
          </a:p>
        </p:txBody>
      </p:sp>
      <p:pic>
        <p:nvPicPr>
          <p:cNvPr id="3" name="Picture 2" descr="Digital Evolution with Joel Lehman, Dusan Misevic, and ...">
            <a:extLst>
              <a:ext uri="{FF2B5EF4-FFF2-40B4-BE49-F238E27FC236}">
                <a16:creationId xmlns:a16="http://schemas.microsoft.com/office/drawing/2014/main" id="{7F2728D5-447B-4CC4-AE5C-BEA06E7A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20" y="1081880"/>
            <a:ext cx="8604448" cy="495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03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5C3A4F1-1D26-4E1D-989A-2C8771CC052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86707" y="1073801"/>
            <a:ext cx="4170585" cy="2336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0" y="228600"/>
            <a:ext cx="7990656" cy="1066800"/>
          </a:xfrm>
        </p:spPr>
        <p:txBody>
          <a:bodyPr/>
          <a:lstStyle/>
          <a:p>
            <a:r>
              <a:rPr lang="en-GB" sz="4000" dirty="0">
                <a:latin typeface="Garamond" panose="02020404030301010803" pitchFamily="18" charset="0"/>
              </a:rPr>
              <a:t>2.1 Evolutionary Algorithms (EAs)</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6</a:t>
            </a:fld>
            <a:endParaRPr lang="en-GB" sz="2000" dirty="0">
              <a:latin typeface="Garamond" panose="02020404030301010803" pitchFamily="18" charset="0"/>
            </a:endParaRPr>
          </a:p>
        </p:txBody>
      </p:sp>
      <p:sp>
        <p:nvSpPr>
          <p:cNvPr id="7" name="Content Placeholder 2"/>
          <p:cNvSpPr txBox="1">
            <a:spLocks/>
          </p:cNvSpPr>
          <p:nvPr/>
        </p:nvSpPr>
        <p:spPr>
          <a:xfrm>
            <a:off x="539552" y="3410148"/>
            <a:ext cx="8136904" cy="3168352"/>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latin typeface="Calibri"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chemeClr val="tx1">
                    <a:lumMod val="75000"/>
                    <a:lumOff val="25000"/>
                  </a:schemeClr>
                </a:solidFill>
                <a:latin typeface="Calibri"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lumMod val="65000"/>
                    <a:lumOff val="35000"/>
                  </a:schemeClr>
                </a:solidFill>
                <a:latin typeface="Calibri"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lumMod val="65000"/>
                    <a:lumOff val="35000"/>
                  </a:schemeClr>
                </a:solidFill>
                <a:latin typeface="Calibri"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lumMod val="65000"/>
                    <a:lumOff val="35000"/>
                  </a:schemeClr>
                </a:solidFill>
                <a:latin typeface="Calibri"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tx2"/>
              </a:buClr>
              <a:buNone/>
            </a:pPr>
            <a:r>
              <a:rPr lang="en-GB" dirty="0">
                <a:latin typeface="Garamond" panose="02020404030301010803" pitchFamily="18" charset="0"/>
              </a:rPr>
              <a:t>EAs have been widely used for timetabling problems. However, there are limitations here: </a:t>
            </a:r>
          </a:p>
          <a:p>
            <a:pPr lvl="1">
              <a:buClr>
                <a:schemeClr val="tx2"/>
              </a:buClr>
            </a:pPr>
            <a:r>
              <a:rPr lang="en-GB" dirty="0">
                <a:latin typeface="Garamond" panose="02020404030301010803" pitchFamily="18" charset="0"/>
              </a:rPr>
              <a:t>Hard to implement (lots of hyperparameters)</a:t>
            </a:r>
          </a:p>
          <a:p>
            <a:pPr lvl="1">
              <a:buClr>
                <a:schemeClr val="tx2"/>
              </a:buClr>
            </a:pPr>
            <a:r>
              <a:rPr lang="en-GB" dirty="0">
                <a:latin typeface="Garamond" panose="02020404030301010803" pitchFamily="18" charset="0"/>
              </a:rPr>
              <a:t>Can get stuck in local optima (rather than global)</a:t>
            </a:r>
          </a:p>
          <a:p>
            <a:pPr lvl="1">
              <a:buClr>
                <a:schemeClr val="tx2"/>
              </a:buClr>
            </a:pPr>
            <a:r>
              <a:rPr lang="en-GB" dirty="0">
                <a:latin typeface="Garamond" panose="02020404030301010803" pitchFamily="18" charset="0"/>
              </a:rPr>
              <a:t>Low internal diversity (suits finding single solutions)</a:t>
            </a:r>
          </a:p>
        </p:txBody>
      </p:sp>
    </p:spTree>
    <p:extLst>
      <p:ext uri="{BB962C8B-B14F-4D97-AF65-F5344CB8AC3E}">
        <p14:creationId xmlns:p14="http://schemas.microsoft.com/office/powerpoint/2010/main" val="197649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61012A-3895-4023-AE74-D3BD95283189}"/>
              </a:ext>
            </a:extLst>
          </p:cNvPr>
          <p:cNvSpPr>
            <a:spLocks noGrp="1"/>
          </p:cNvSpPr>
          <p:nvPr>
            <p:ph type="title"/>
          </p:nvPr>
        </p:nvSpPr>
        <p:spPr>
          <a:xfrm>
            <a:off x="685800" y="228600"/>
            <a:ext cx="7990656" cy="1066800"/>
          </a:xfrm>
        </p:spPr>
        <p:txBody>
          <a:bodyPr/>
          <a:lstStyle/>
          <a:p>
            <a:r>
              <a:rPr lang="en-GB" sz="4000" dirty="0">
                <a:latin typeface="Garamond" panose="02020404030301010803" pitchFamily="18" charset="0"/>
              </a:rPr>
              <a:t>2.2 Simulated Hardening (SH)</a:t>
            </a:r>
          </a:p>
        </p:txBody>
      </p:sp>
      <p:sp>
        <p:nvSpPr>
          <p:cNvPr id="4" name="TextBox 3">
            <a:extLst>
              <a:ext uri="{FF2B5EF4-FFF2-40B4-BE49-F238E27FC236}">
                <a16:creationId xmlns:a16="http://schemas.microsoft.com/office/drawing/2014/main" id="{6B71C0D7-5A7A-4FB2-81BC-B59B35D04DEE}"/>
              </a:ext>
            </a:extLst>
          </p:cNvPr>
          <p:cNvSpPr txBox="1"/>
          <p:nvPr/>
        </p:nvSpPr>
        <p:spPr>
          <a:xfrm>
            <a:off x="438938" y="1268027"/>
            <a:ext cx="8352928" cy="1261884"/>
          </a:xfrm>
          <a:prstGeom prst="rect">
            <a:avLst/>
          </a:prstGeom>
          <a:noFill/>
        </p:spPr>
        <p:txBody>
          <a:bodyPr wrap="square" rtlCol="0">
            <a:spAutoFit/>
          </a:bodyPr>
          <a:lstStyle/>
          <a:p>
            <a:r>
              <a:rPr lang="en-GB" sz="2800" dirty="0">
                <a:latin typeface="Garamond" panose="02020404030301010803" pitchFamily="18" charset="0"/>
              </a:rPr>
              <a:t>A variant of Simulated Annealing (SA):</a:t>
            </a:r>
          </a:p>
          <a:p>
            <a:endParaRPr lang="en-GB" dirty="0"/>
          </a:p>
          <a:p>
            <a:endParaRPr lang="en-US" dirty="0"/>
          </a:p>
        </p:txBody>
      </p:sp>
      <p:sp>
        <p:nvSpPr>
          <p:cNvPr id="5" name="TextBox 4">
            <a:extLst>
              <a:ext uri="{FF2B5EF4-FFF2-40B4-BE49-F238E27FC236}">
                <a16:creationId xmlns:a16="http://schemas.microsoft.com/office/drawing/2014/main" id="{65433F4E-866A-416B-8466-C70B104ED02E}"/>
              </a:ext>
            </a:extLst>
          </p:cNvPr>
          <p:cNvSpPr txBox="1"/>
          <p:nvPr/>
        </p:nvSpPr>
        <p:spPr>
          <a:xfrm>
            <a:off x="3779912" y="2496810"/>
            <a:ext cx="4896544" cy="3385542"/>
          </a:xfrm>
          <a:prstGeom prst="rect">
            <a:avLst/>
          </a:prstGeom>
          <a:noFill/>
        </p:spPr>
        <p:txBody>
          <a:bodyPr wrap="square" rtlCol="0">
            <a:spAutoFit/>
          </a:bodyPr>
          <a:lstStyle/>
          <a:p>
            <a:pPr marL="342900" indent="-342900">
              <a:buFont typeface="Wingdings" panose="05000000000000000000" pitchFamily="2" charset="2"/>
              <a:buChar char="ü"/>
            </a:pPr>
            <a:r>
              <a:rPr lang="en-GB" dirty="0">
                <a:latin typeface="Garamond" panose="02020404030301010803" pitchFamily="18" charset="0"/>
              </a:rPr>
              <a:t>SH is implemented to maximize soft constraint satisfaction e.g., minimize module-free weeks for student groups</a:t>
            </a:r>
            <a:r>
              <a:rPr lang="en-GB" sz="2300" dirty="0">
                <a:latin typeface="Garamond" panose="02020404030301010803" pitchFamily="18" charset="0"/>
              </a:rPr>
              <a:t>.</a:t>
            </a:r>
          </a:p>
          <a:p>
            <a:pPr marL="342900" indent="-342900">
              <a:buFont typeface="Wingdings" panose="05000000000000000000" pitchFamily="2" charset="2"/>
              <a:buChar char="ü"/>
            </a:pPr>
            <a:endParaRPr lang="en-GB" sz="2300" dirty="0">
              <a:latin typeface="Garamond" panose="02020404030301010803" pitchFamily="18" charset="0"/>
            </a:endParaRPr>
          </a:p>
          <a:p>
            <a:pPr marL="342900" indent="-342900">
              <a:buFont typeface="Wingdings" panose="05000000000000000000" pitchFamily="2" charset="2"/>
              <a:buChar char="ü"/>
            </a:pPr>
            <a:r>
              <a:rPr lang="en-GB" dirty="0">
                <a:latin typeface="Garamond" panose="02020404030301010803" pitchFamily="18" charset="0"/>
              </a:rPr>
              <a:t>The probability factor in SH increases when results are stable unlike SH.</a:t>
            </a:r>
          </a:p>
          <a:p>
            <a:endParaRPr lang="en-US" sz="2300" dirty="0">
              <a:latin typeface="Garamond" panose="02020404030301010803" pitchFamily="18" charset="0"/>
            </a:endParaRPr>
          </a:p>
        </p:txBody>
      </p:sp>
      <p:sp>
        <p:nvSpPr>
          <p:cNvPr id="10" name="TextBox 9">
            <a:extLst>
              <a:ext uri="{FF2B5EF4-FFF2-40B4-BE49-F238E27FC236}">
                <a16:creationId xmlns:a16="http://schemas.microsoft.com/office/drawing/2014/main" id="{B6CC2AAC-B6A7-413E-808C-6D8AB1AAB96E}"/>
              </a:ext>
            </a:extLst>
          </p:cNvPr>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7</a:t>
            </a:fld>
            <a:endParaRPr lang="en-GB" sz="2000" dirty="0">
              <a:latin typeface="Garamond" panose="02020404030301010803" pitchFamily="18" charset="0"/>
            </a:endParaRPr>
          </a:p>
        </p:txBody>
      </p:sp>
      <p:pic>
        <p:nvPicPr>
          <p:cNvPr id="12" name="Picture 11">
            <a:extLst>
              <a:ext uri="{FF2B5EF4-FFF2-40B4-BE49-F238E27FC236}">
                <a16:creationId xmlns:a16="http://schemas.microsoft.com/office/drawing/2014/main" id="{B0CF4764-8085-4DB3-99C6-B8BE1118461A}"/>
              </a:ext>
            </a:extLst>
          </p:cNvPr>
          <p:cNvPicPr>
            <a:picLocks noChangeAspect="1"/>
          </p:cNvPicPr>
          <p:nvPr/>
        </p:nvPicPr>
        <p:blipFill>
          <a:blip r:embed="rId2"/>
          <a:stretch>
            <a:fillRect/>
          </a:stretch>
        </p:blipFill>
        <p:spPr>
          <a:xfrm>
            <a:off x="880404" y="1874076"/>
            <a:ext cx="2539467" cy="4077567"/>
          </a:xfrm>
          <a:prstGeom prst="rect">
            <a:avLst/>
          </a:prstGeom>
        </p:spPr>
      </p:pic>
    </p:spTree>
    <p:extLst>
      <p:ext uri="{BB962C8B-B14F-4D97-AF65-F5344CB8AC3E}">
        <p14:creationId xmlns:p14="http://schemas.microsoft.com/office/powerpoint/2010/main" val="170019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990656" cy="1066800"/>
          </a:xfrm>
        </p:spPr>
        <p:txBody>
          <a:bodyPr/>
          <a:lstStyle/>
          <a:p>
            <a:r>
              <a:rPr lang="en-GB" sz="4000" dirty="0">
                <a:latin typeface="Garamond" panose="02020404030301010803" pitchFamily="18" charset="0"/>
              </a:rPr>
              <a:t>2.3 Generative Models</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8</a:t>
            </a:fld>
            <a:endParaRPr lang="en-GB" sz="2000" dirty="0">
              <a:latin typeface="Garamond" panose="02020404030301010803" pitchFamily="18" charset="0"/>
            </a:endParaRPr>
          </a:p>
        </p:txBody>
      </p:sp>
      <p:pic>
        <p:nvPicPr>
          <p:cNvPr id="4098" name="Picture 2" descr="1. Generative Modeling - Generative Deep Learning [Book]">
            <a:extLst>
              <a:ext uri="{FF2B5EF4-FFF2-40B4-BE49-F238E27FC236}">
                <a16:creationId xmlns:a16="http://schemas.microsoft.com/office/drawing/2014/main" id="{107DCFEC-0A19-4751-938D-D9842A850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8313"/>
            <a:ext cx="9144000" cy="356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780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136904" cy="1066800"/>
          </a:xfrm>
        </p:spPr>
        <p:txBody>
          <a:bodyPr/>
          <a:lstStyle/>
          <a:p>
            <a:r>
              <a:rPr lang="en-GB" sz="4000" dirty="0">
                <a:latin typeface="Garamond" panose="02020404030301010803" pitchFamily="18" charset="0"/>
              </a:rPr>
              <a:t>2.4 Generative Adversarial Network</a:t>
            </a:r>
          </a:p>
        </p:txBody>
      </p:sp>
      <p:sp>
        <p:nvSpPr>
          <p:cNvPr id="6" name="TextBox 5"/>
          <p:cNvSpPr txBox="1"/>
          <p:nvPr/>
        </p:nvSpPr>
        <p:spPr>
          <a:xfrm>
            <a:off x="395536" y="6237312"/>
            <a:ext cx="7272808" cy="400110"/>
          </a:xfrm>
          <a:prstGeom prst="rect">
            <a:avLst/>
          </a:prstGeom>
          <a:noFill/>
        </p:spPr>
        <p:txBody>
          <a:bodyPr wrap="square" rtlCol="0">
            <a:spAutoFit/>
          </a:bodyPr>
          <a:lstStyle/>
          <a:p>
            <a:r>
              <a:rPr lang="en-GB" sz="2000" dirty="0">
                <a:latin typeface="Garamond" panose="02020404030301010803" pitchFamily="18" charset="0"/>
              </a:rPr>
              <a:t>Using Machine Learning to Automate Course Timetabling: Slide </a:t>
            </a:r>
            <a:fld id="{94C9705E-D5DF-46CC-BA75-5D7F01FB6CBF}" type="slidenum">
              <a:rPr lang="en-GB" sz="2000" smtClean="0">
                <a:latin typeface="Garamond" panose="02020404030301010803" pitchFamily="18" charset="0"/>
              </a:rPr>
              <a:t>9</a:t>
            </a:fld>
            <a:endParaRPr lang="en-GB" sz="2000" dirty="0">
              <a:latin typeface="Garamond" panose="02020404030301010803" pitchFamily="18" charset="0"/>
            </a:endParaRPr>
          </a:p>
        </p:txBody>
      </p:sp>
      <p:sp>
        <p:nvSpPr>
          <p:cNvPr id="7" name="Content Placeholder 2"/>
          <p:cNvSpPr txBox="1">
            <a:spLocks/>
          </p:cNvSpPr>
          <p:nvPr/>
        </p:nvSpPr>
        <p:spPr>
          <a:xfrm>
            <a:off x="539552" y="1295400"/>
            <a:ext cx="8136904" cy="4797896"/>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latin typeface="Calibri"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chemeClr val="tx1">
                    <a:lumMod val="75000"/>
                    <a:lumOff val="25000"/>
                  </a:schemeClr>
                </a:solidFill>
                <a:latin typeface="Calibri"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lumMod val="65000"/>
                    <a:lumOff val="35000"/>
                  </a:schemeClr>
                </a:solidFill>
                <a:latin typeface="Calibri"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lumMod val="65000"/>
                    <a:lumOff val="35000"/>
                  </a:schemeClr>
                </a:solidFill>
                <a:latin typeface="Calibri"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lumMod val="65000"/>
                    <a:lumOff val="35000"/>
                  </a:schemeClr>
                </a:solidFill>
                <a:latin typeface="Calibri"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tx2"/>
              </a:buClr>
              <a:buNone/>
            </a:pPr>
            <a:r>
              <a:rPr lang="en-GB" dirty="0">
                <a:latin typeface="Garamond" panose="02020404030301010803" pitchFamily="18" charset="0"/>
              </a:rPr>
              <a:t>The basic process idea of a GAN is as follows:</a:t>
            </a:r>
          </a:p>
          <a:p>
            <a:pPr marL="788670" lvl="1" indent="-514350">
              <a:buClr>
                <a:schemeClr val="tx2"/>
              </a:buClr>
              <a:buFont typeface="+mj-lt"/>
              <a:buAutoNum type="arabicPeriod"/>
            </a:pPr>
            <a:r>
              <a:rPr lang="en-GB" dirty="0">
                <a:latin typeface="Garamond" panose="02020404030301010803" pitchFamily="18" charset="0"/>
              </a:rPr>
              <a:t>A generator model (artificial neural network – ANN) is created that takes random noise and learns to build valid data examples</a:t>
            </a:r>
          </a:p>
          <a:p>
            <a:pPr marL="788670" lvl="1" indent="-514350">
              <a:buClr>
                <a:schemeClr val="tx2"/>
              </a:buClr>
              <a:buFont typeface="+mj-lt"/>
              <a:buAutoNum type="arabicPeriod"/>
            </a:pPr>
            <a:r>
              <a:rPr lang="en-GB" dirty="0">
                <a:latin typeface="Garamond" panose="02020404030301010803" pitchFamily="18" charset="0"/>
              </a:rPr>
              <a:t>A discriminator model (also an ANN) is created that is trained to recognise valid data (training data)</a:t>
            </a:r>
          </a:p>
          <a:p>
            <a:pPr marL="788670" lvl="1" indent="-514350">
              <a:buClr>
                <a:schemeClr val="tx2"/>
              </a:buClr>
              <a:buFont typeface="+mj-lt"/>
              <a:buAutoNum type="arabicPeriod"/>
            </a:pPr>
            <a:r>
              <a:rPr lang="en-GB" dirty="0">
                <a:latin typeface="Garamond" panose="02020404030301010803" pitchFamily="18" charset="0"/>
              </a:rPr>
              <a:t>The discriminator is sent both real examples (from the training data) and fake (from the generator) and is tasked to classify each as real (1) or fake (0)</a:t>
            </a:r>
          </a:p>
        </p:txBody>
      </p:sp>
    </p:spTree>
    <p:extLst>
      <p:ext uri="{BB962C8B-B14F-4D97-AF65-F5344CB8AC3E}">
        <p14:creationId xmlns:p14="http://schemas.microsoft.com/office/powerpoint/2010/main" val="27660611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269&quot;/&gt;&lt;/object&gt;&lt;object type=&quot;3&quot; unique_id=&quot;10004&quot;&gt;&lt;property id=&quot;20148&quot; value=&quot;5&quot;/&gt;&lt;property id=&quot;20300&quot; value=&quot;Slide 2&quot;/&gt;&lt;property id=&quot;20307&quot; value=&quot;270&quot;/&gt;&lt;/object&gt;&lt;object type=&quot;3&quot; unique_id=&quot;10005&quot;&gt;&lt;property id=&quot;20148&quot; value=&quot;5&quot;/&gt;&lt;property id=&quot;20300&quot; value=&quot;Slide 3&quot;/&gt;&lt;property id=&quot;20307&quot; value=&quot;271&quot;/&gt;&lt;/object&gt;&lt;object type=&quot;3&quot; unique_id=&quot;10006&quot;&gt;&lt;property id=&quot;20148&quot; value=&quot;5&quot;/&gt;&lt;property id=&quot;20300&quot; value=&quot;Slide 5&quot;/&gt;&lt;property id=&quot;20307&quot; value=&quot;272&quot;/&gt;&lt;/object&gt;&lt;object type=&quot;3&quot; unique_id=&quot;10007&quot;&gt;&lt;property id=&quot;20148&quot; value=&quot;5&quot;/&gt;&lt;property id=&quot;20300&quot; value=&quot;Slide 6&quot;/&gt;&lt;property id=&quot;20307&quot; value=&quot;273&quot;/&gt;&lt;/object&gt;&lt;object type=&quot;3&quot; unique_id=&quot;10050&quot;&gt;&lt;property id=&quot;20148&quot; value=&quot;5&quot;/&gt;&lt;property id=&quot;20300&quot; value=&quot;Slide 4&quot;/&gt;&lt;property id=&quot;20307&quot; value=&quot;274&quot;/&gt;&lt;/object&gt;&lt;/object&gt;&lt;object type=&quot;8&quot; unique_id=&quot;10014&quot;&gt;&lt;/object&gt;&lt;/object&gt;&lt;/database&gt;"/>
  <p:tag name="MMPROD_NEXTUNIQUEID" val="10009"/>
  <p:tag name="SECTOMILLISECCONVERTED" val="1"/>
</p:tagLst>
</file>

<file path=ppt/theme/theme1.xml><?xml version="1.0" encoding="utf-8"?>
<a:theme xmlns:a="http://schemas.openxmlformats.org/drawingml/2006/main" name="Template_Warwick">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2060"/>
      </a:hlink>
      <a:folHlink>
        <a:srgbClr val="00206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Template_Warwick</Template>
  <TotalTime>16620</TotalTime>
  <Words>1031</Words>
  <Application>Microsoft Office PowerPoint</Application>
  <PresentationFormat>On-screen Show (4:3)</PresentationFormat>
  <Paragraphs>127</Paragraphs>
  <Slides>22</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Amasis MT Pro Black</vt:lpstr>
      <vt:lpstr>Arial</vt:lpstr>
      <vt:lpstr>Calibri</vt:lpstr>
      <vt:lpstr>Garamond</vt:lpstr>
      <vt:lpstr>Times New Roman</vt:lpstr>
      <vt:lpstr>Wingdings</vt:lpstr>
      <vt:lpstr>Template_Warwick</vt:lpstr>
      <vt:lpstr>1_Custom Design</vt:lpstr>
      <vt:lpstr>Using Machine Learning Methods to Automate an Academic Course Timetabling Process</vt:lpstr>
      <vt:lpstr>Session Structure</vt:lpstr>
      <vt:lpstr>1.1 Problem Definition</vt:lpstr>
      <vt:lpstr>1.2 “To-Be” System</vt:lpstr>
      <vt:lpstr>2.1 Evolutionary Algorithms (EAs)</vt:lpstr>
      <vt:lpstr>2.1 Evolutionary Algorithms (EAs)</vt:lpstr>
      <vt:lpstr>2.2 Simulated Hardening (SH)</vt:lpstr>
      <vt:lpstr>2.3 Generative Models</vt:lpstr>
      <vt:lpstr>2.4 Generative Adversarial Network</vt:lpstr>
      <vt:lpstr>2.4 Generative Adversarial Network</vt:lpstr>
      <vt:lpstr>2.4 Generative Adversarial Network</vt:lpstr>
      <vt:lpstr>2.4 Generative Adversarial Network</vt:lpstr>
      <vt:lpstr>3.1 Proposed Solution </vt:lpstr>
      <vt:lpstr>3.1 Proposed Solution </vt:lpstr>
      <vt:lpstr>3.1 Proposed Solution </vt:lpstr>
      <vt:lpstr>3.2 Model Outputs </vt:lpstr>
      <vt:lpstr>3.3 Implementation </vt:lpstr>
      <vt:lpstr>4.1 Future Work</vt:lpstr>
      <vt:lpstr>4.2 Generalisation</vt:lpstr>
      <vt:lpstr>4.3 Transfer Learning</vt:lpstr>
      <vt:lpstr>4. Summary</vt:lpstr>
      <vt:lpstr>PowerPoint Presentation</vt:lpstr>
    </vt:vector>
  </TitlesOfParts>
  <Company>University of Warwick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 Keira</dc:creator>
  <cp:lastModifiedBy>Areeb Shafqat</cp:lastModifiedBy>
  <cp:revision>240</cp:revision>
  <cp:lastPrinted>2001-12-07T16:14:49Z</cp:lastPrinted>
  <dcterms:created xsi:type="dcterms:W3CDTF">2015-05-13T11:12:00Z</dcterms:created>
  <dcterms:modified xsi:type="dcterms:W3CDTF">2021-09-14T17:22:33Z</dcterms:modified>
</cp:coreProperties>
</file>